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8" r:id="rId4"/>
    <p:sldId id="309" r:id="rId5"/>
    <p:sldId id="279" r:id="rId6"/>
    <p:sldId id="340" r:id="rId7"/>
    <p:sldId id="281" r:id="rId8"/>
    <p:sldId id="332" r:id="rId9"/>
    <p:sldId id="259" r:id="rId10"/>
    <p:sldId id="286" r:id="rId11"/>
    <p:sldId id="267" r:id="rId12"/>
    <p:sldId id="268" r:id="rId13"/>
    <p:sldId id="269" r:id="rId14"/>
    <p:sldId id="310" r:id="rId15"/>
    <p:sldId id="311" r:id="rId16"/>
    <p:sldId id="312" r:id="rId17"/>
    <p:sldId id="273" r:id="rId18"/>
    <p:sldId id="270" r:id="rId19"/>
    <p:sldId id="271" r:id="rId20"/>
    <p:sldId id="274" r:id="rId21"/>
    <p:sldId id="275" r:id="rId22"/>
    <p:sldId id="276" r:id="rId23"/>
    <p:sldId id="290" r:id="rId24"/>
    <p:sldId id="291" r:id="rId25"/>
    <p:sldId id="292" r:id="rId26"/>
    <p:sldId id="287" r:id="rId27"/>
    <p:sldId id="305" r:id="rId28"/>
    <p:sldId id="306" r:id="rId29"/>
    <p:sldId id="307" r:id="rId30"/>
    <p:sldId id="296" r:id="rId31"/>
    <p:sldId id="300" r:id="rId32"/>
    <p:sldId id="301" r:id="rId33"/>
    <p:sldId id="302" r:id="rId34"/>
    <p:sldId id="303" r:id="rId35"/>
    <p:sldId id="304" r:id="rId36"/>
    <p:sldId id="288" r:id="rId37"/>
    <p:sldId id="313" r:id="rId38"/>
    <p:sldId id="314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289" r:id="rId47"/>
    <p:sldId id="283" r:id="rId48"/>
    <p:sldId id="322" r:id="rId49"/>
    <p:sldId id="333" r:id="rId50"/>
    <p:sldId id="323" r:id="rId51"/>
    <p:sldId id="334" r:id="rId52"/>
    <p:sldId id="324" r:id="rId53"/>
    <p:sldId id="335" r:id="rId54"/>
    <p:sldId id="325" r:id="rId55"/>
    <p:sldId id="336" r:id="rId56"/>
    <p:sldId id="326" r:id="rId57"/>
    <p:sldId id="337" r:id="rId58"/>
    <p:sldId id="327" r:id="rId59"/>
    <p:sldId id="338" r:id="rId60"/>
    <p:sldId id="284" r:id="rId61"/>
    <p:sldId id="328" r:id="rId62"/>
    <p:sldId id="331" r:id="rId63"/>
    <p:sldId id="330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453"/>
    <p:restoredTop sz="94679"/>
  </p:normalViewPr>
  <p:slideViewPr>
    <p:cSldViewPr snapToGrid="0" snapToObjects="1">
      <p:cViewPr varScale="1">
        <p:scale>
          <a:sx n="99" d="100"/>
          <a:sy n="99" d="100"/>
        </p:scale>
        <p:origin x="208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C8A6-ED20-D948-8684-ACA116CC2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18786-D641-2945-B950-45DFE7517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769F2-C8EB-9947-BF30-D242C08D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E387B-7395-B84B-A6C9-FCE50ABE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68AD3-550C-5044-9FAB-F5CFA813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2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AE12-7CF2-D94E-9203-73053602D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5AA5C7-CFDB-C244-8433-449040943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96B61-2507-F74F-9B34-A69DCAEB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BA220-86DD-4B4C-AEF6-A897EF74B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92152-48F3-C641-AF9C-273293510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0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AB91B3-64B1-5742-8D81-0509A3AC55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5880D1-9A47-CB48-B70F-6DAB0AE51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7CE37-D75B-A540-8300-D0533E18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2CF3A-6FF9-8747-AE55-634679C0D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23C3C-861F-3142-943C-1425D9A9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4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27E46-E05B-C946-A91C-C865D8E48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 i="0">
                <a:solidFill>
                  <a:schemeClr val="bg1">
                    <a:lumMod val="50000"/>
                  </a:schemeClr>
                </a:solidFill>
                <a:latin typeface="Optima" panose="0200050306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9719E-F176-F14B-902C-3F1AE0F56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4CCF-7CD7-A94A-8659-4E07297DE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D5C36-B41F-064D-B949-408A727A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1F723-506E-8544-9A38-DC716CCEB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4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75EE6-D3B3-0842-A4ED-2AB9A010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2013B-6780-4A4C-A245-F7DB46709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ABB4-6545-E148-80E1-5874B750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B4E62-5DD9-2445-A2E8-EC94628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83E2E-1337-AC4B-9685-7B97B59F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66C71-8586-894D-B41E-BA3762B8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91360-505A-8943-B16B-AF430DFE6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89F6C-17A8-254F-B5DD-2BE5C1209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3ADA6F-9C22-5B4D-A213-D3CB0D52A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20760-00CE-A141-8593-F43C0D1FD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C3AD34-F187-DF46-86FC-F3D5598E2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87C13-35F6-0548-A761-8F834B2A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75C97-1FEA-1040-98A7-8A3B97D264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0A033-D45A-1749-B02E-BC6C83C8E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DC1DCD-4FDE-DE40-B47B-972A8109B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98DC2-936F-BA49-8014-CE89B325D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FD527A-FF63-D440-9AAF-48CDD42E6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347E63-CC56-1041-B9BE-C44C45DC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59F45A-C27D-7D40-A4EA-6EC15FF4A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5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165E-23C7-304C-BEB3-455FB8E96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E18FF6-FB47-2045-9670-3D44CF9C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A03C0-CF66-284C-ADE1-4C64D8CF9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60185-D77F-664B-A280-BE0BA285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46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65E664-9804-6549-8ADD-A3C43EE5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65861-5778-684E-83B7-77475CE37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F3ED5-B9AD-A449-854F-5472F5F22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8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0B5B-D457-AC4F-9EA4-7B9E41F2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77C72-6205-3F4B-A7D0-E0AF25586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3464F-2441-3D44-A468-4CEB587CB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59B03-8F25-C243-BCF1-63A658EFA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FC4AB-F864-FA46-9175-B0C9A0EB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4EDB4-1CAF-FA40-8BE3-F9FCC9F9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2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D8F53-F379-854C-85EF-C2A4C2BC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C83CFC-A805-934E-85E2-44732A7009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4301B-3396-1549-AAAE-0F2E75EEC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96C93-048F-E04C-A697-74E7B5CF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CEF8AF-0636-8243-A68B-6C1966D27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85CFB-4885-E14D-AC1F-E87758B4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59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81BA5E-750D-BF48-BFF5-F582C1ED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15148-24BD-0049-B94E-049101AF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753E4-269A-E544-A730-FE78C8E84B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BBDF4-FC19-0C40-A8BE-9EDB7515E8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910BD-2508-FE46-9B9A-32E84D034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EF61A-34F6-DC47-AE2B-1A2EF9945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B0CA9-5290-A04A-8880-41BF6B3C1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2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leanpub.com/notesondesigncomplexity/OEBPS/chap19.xhtml#Nye2006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leanpub.com/notesondesigncomplexity/OEBPS/chap19.xhtml#Lawson2005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npub.com/notesondesigncomplexity/OEBPS/chap19.xhtml#Boehm2008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pub.com/notesondesigncomplexity/OEBPS/chap07.xhtml#CoEvolution" TargetMode="External"/><Relationship Id="rId2" Type="http://schemas.openxmlformats.org/officeDocument/2006/relationships/hyperlink" Target="https://leanpub.com/notesondesigncomplexity/OEBPS/chap07.xhtml#Boomera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anpub.com/notesondesigncomplexity/OEBPS/chap08.xhtml#DesignByBuzzwor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pub.com/notesondesigncomplexity/OEBPS/chap07.xhtml#ProblematicSolution" TargetMode="External"/><Relationship Id="rId2" Type="http://schemas.openxmlformats.org/officeDocument/2006/relationships/hyperlink" Target="https://leanpub.com/notesondesigncomplexity/OEBPS/chap07.xhtml#Boomera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anpub.com/notesondesigncomplexity/OEBPS/chap08.xhtml#DesignByBuzzword" TargetMode="External"/><Relationship Id="rId4" Type="http://schemas.openxmlformats.org/officeDocument/2006/relationships/hyperlink" Target="https://leanpub.com/notesondesigncomplexity/OEBPS/chap09.xhtml#ResourceConformity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pub.com/notesondesigncomplexity/OEBPS/chap07.xhtml#Boomerang" TargetMode="External"/><Relationship Id="rId2" Type="http://schemas.openxmlformats.org/officeDocument/2006/relationships/hyperlink" Target="https://leanpub.com/notesondesigncomplexity/OEBPS/chap07.xhtml#CoEvolu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npub.com/notesondesigncomplexity/OEBPS/chap09.xhtml#CherryPicking" TargetMode="External"/><Relationship Id="rId5" Type="http://schemas.openxmlformats.org/officeDocument/2006/relationships/hyperlink" Target="https://leanpub.com/notesondesigncomplexity/OEBPS/chap09.xhtml#ResourceCommitment" TargetMode="External"/><Relationship Id="rId4" Type="http://schemas.openxmlformats.org/officeDocument/2006/relationships/hyperlink" Target="https://leanpub.com/notesondesigncomplexity/OEBPS/chap07.xhtml#SolutionLookingForProblem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pub.com/notesondesigncomplexity/OEBPS/chap09.xhtml#ResourceCommitment" TargetMode="External"/><Relationship Id="rId2" Type="http://schemas.openxmlformats.org/officeDocument/2006/relationships/hyperlink" Target="https://leanpub.com/notesondesigncomplexity/OEBPS/chap07.xhtml#CoEvolution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pub.com/notesondesigncomplexity/OEBPS/chap08.xhtml#DesignByBuzzword" TargetMode="External"/><Relationship Id="rId2" Type="http://schemas.openxmlformats.org/officeDocument/2006/relationships/hyperlink" Target="https://leanpub.com/notesondesigncomplexity/OEBPS/chap07.xhtml#Boomera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npub.com/notesondesigncomplexity/OEBPS/chap08.xhtml#ResourceSignature" TargetMode="External"/><Relationship Id="rId5" Type="http://schemas.openxmlformats.org/officeDocument/2006/relationships/hyperlink" Target="https://leanpub.com/notesondesigncomplexity/OEBPS/chap09.xhtml#ResourceCommitment" TargetMode="External"/><Relationship Id="rId4" Type="http://schemas.openxmlformats.org/officeDocument/2006/relationships/hyperlink" Target="https://leanpub.com/notesondesigncomplexity/OEBPS/chap09.xhtml#ResourceConformity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npub.com/notesondesigncomplexity/OEBPS/chap07.xhtml#ProblematicSolution" TargetMode="External"/><Relationship Id="rId2" Type="http://schemas.openxmlformats.org/officeDocument/2006/relationships/hyperlink" Target="https://leanpub.com/notesondesigncomplexity/OEBPS/chap07.xhtml#Boomera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npub.com/notesondesigncomplexity/OEBPS/chap08.xhtml#DesignByBuzzword" TargetMode="External"/><Relationship Id="rId5" Type="http://schemas.openxmlformats.org/officeDocument/2006/relationships/hyperlink" Target="https://leanpub.com/notesondesigncomplexity/OEBPS/chap07.xhtml#SolutionLookingForProblem" TargetMode="External"/><Relationship Id="rId4" Type="http://schemas.openxmlformats.org/officeDocument/2006/relationships/hyperlink" Target="https://leanpub.com/notesondesigncomplexity/OEBPS/chap07.xhtml#CoEvolution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5B4810-8FE7-AD4A-972B-E20EC1A7B7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E606C95-1A87-8D4A-8CB9-E75AEB1BA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0487" y="4666737"/>
            <a:ext cx="10515600" cy="1889542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chemeClr val="tx1"/>
                </a:solidFill>
              </a:rPr>
              <a:t>Željko Obrenović, Erik Stolterman </a:t>
            </a:r>
          </a:p>
          <a:p>
            <a:r>
              <a:rPr lang="en-US" dirty="0">
                <a:solidFill>
                  <a:schemeClr val="tx1"/>
                </a:solidFill>
              </a:rPr>
              <a:t>@zeljko_obren </a:t>
            </a:r>
          </a:p>
          <a:p>
            <a:r>
              <a:rPr lang="en-US" u="sng" dirty="0">
                <a:solidFill>
                  <a:schemeClr val="tx1"/>
                </a:solidFill>
              </a:rPr>
              <a:t>https://obren.info/  </a:t>
            </a:r>
          </a:p>
          <a:p>
            <a:r>
              <a:rPr lang="en-US" u="sng" dirty="0">
                <a:solidFill>
                  <a:schemeClr val="tx1"/>
                </a:solidFill>
              </a:rPr>
              <a:t>https://obren.info/books/designinstability.pdf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FD2140-FB5E-D94A-A9C1-03DF4ED4478E}"/>
              </a:ext>
            </a:extLst>
          </p:cNvPr>
          <p:cNvSpPr/>
          <p:nvPr/>
        </p:nvSpPr>
        <p:spPr>
          <a:xfrm>
            <a:off x="870487" y="673350"/>
            <a:ext cx="270458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latin typeface="TheSans B7Bold" charset="0"/>
                <a:ea typeface="TheSans B7Bold" charset="0"/>
                <a:cs typeface="TheSans B7Bold" charset="0"/>
              </a:rPr>
              <a:t>Design</a:t>
            </a:r>
            <a:endParaRPr lang="en-US" sz="6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2D3AE2-9CD9-3F42-B628-880FAB0771CE}"/>
              </a:ext>
            </a:extLst>
          </p:cNvPr>
          <p:cNvSpPr/>
          <p:nvPr/>
        </p:nvSpPr>
        <p:spPr>
          <a:xfrm rot="866393">
            <a:off x="3908810" y="1201591"/>
            <a:ext cx="389882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latin typeface="TheSans B7Bold" charset="0"/>
                <a:ea typeface="TheSans B7Bold" charset="0"/>
                <a:cs typeface="TheSans B7Bold" charset="0"/>
              </a:rPr>
              <a:t>Instability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365373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21A0-3E3A-2C4C-B4D7-8D9CA7D7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367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Patterns of Dynamics – Situation </a:t>
            </a:r>
            <a:r>
              <a:rPr lang="en-US" sz="3200" dirty="0">
                <a:sym typeface="Wingdings" pitchFamily="2" charset="2"/>
              </a:rPr>
              <a:t></a:t>
            </a:r>
            <a:r>
              <a:rPr lang="en-US" sz="3200" dirty="0"/>
              <a:t> Outcome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12DC22-E384-7B4B-A52E-219C182DFF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493" y="2766651"/>
            <a:ext cx="3171998" cy="3045118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5E0B6CA-8415-3B4C-AF7F-859A52CD20AD}"/>
              </a:ext>
            </a:extLst>
          </p:cNvPr>
          <p:cNvSpPr txBox="1">
            <a:spLocks/>
          </p:cNvSpPr>
          <p:nvPr/>
        </p:nvSpPr>
        <p:spPr>
          <a:xfrm>
            <a:off x="4418492" y="1163140"/>
            <a:ext cx="3937439" cy="1821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>
                <a:latin typeface="Optima" panose="02000503060000020004" pitchFamily="2" charset="0"/>
              </a:rPr>
              <a:t>Co-Evolution of Problem-Solution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>
                <a:latin typeface="Optima" panose="02000503060000020004" pitchFamily="2" charset="0"/>
              </a:rPr>
              <a:t>Puzzle Solving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>
                <a:latin typeface="Optima" panose="02000503060000020004" pitchFamily="2" charset="0"/>
              </a:rPr>
              <a:t>Solution Looking for a Problem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>
                <a:latin typeface="Optima" panose="02000503060000020004" pitchFamily="2" charset="0"/>
              </a:rPr>
              <a:t>Pandora's Box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>
                <a:latin typeface="Optima" panose="02000503060000020004" pitchFamily="2" charset="0"/>
              </a:rPr>
              <a:t>The Force Awakens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1A7A87-58A0-E14D-A75A-6746B4E8A248}"/>
              </a:ext>
            </a:extLst>
          </p:cNvPr>
          <p:cNvSpPr/>
          <p:nvPr/>
        </p:nvSpPr>
        <p:spPr>
          <a:xfrm>
            <a:off x="895816" y="5362726"/>
            <a:ext cx="4548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</a:rPr>
              <a:t>Your Design Is Your Reflection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</a:rPr>
              <a:t>You Are Reflection Of Your Design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</a:rPr>
              <a:t>Design-by-Buzzword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29F7A6-2CD1-D44B-AB20-AA214D10620C}"/>
              </a:ext>
            </a:extLst>
          </p:cNvPr>
          <p:cNvSpPr/>
          <p:nvPr/>
        </p:nvSpPr>
        <p:spPr>
          <a:xfrm>
            <a:off x="7953899" y="5306627"/>
            <a:ext cx="4050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</a:rPr>
              <a:t>Conformity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</a:rPr>
              <a:t>Commitment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Optima" panose="02000503060000020004" pitchFamily="2" charset="0"/>
              </a:rPr>
              <a:t>Cherry Picking</a:t>
            </a:r>
          </a:p>
        </p:txBody>
      </p:sp>
    </p:spTree>
    <p:extLst>
      <p:ext uri="{BB962C8B-B14F-4D97-AF65-F5344CB8AC3E}">
        <p14:creationId xmlns:p14="http://schemas.microsoft.com/office/powerpoint/2010/main" val="2362909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58" y="365125"/>
            <a:ext cx="110871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1. Co-Evolution of Problem-Solution</a:t>
            </a:r>
            <a:br>
              <a:rPr lang="en-US" dirty="0"/>
            </a:br>
            <a:r>
              <a:rPr lang="en-US" sz="2700" b="0" i="1" dirty="0"/>
              <a:t>“If you want to change something, you need to understand it, if you want to understand something you need to change it.” (Gravemeijer and Cobb 2006)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3591"/>
            <a:ext cx="10515600" cy="37633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A design situation and designer’s </a:t>
            </a:r>
            <a:r>
              <a:rPr lang="en-US" b="1" dirty="0"/>
              <a:t>understanding of the design situation </a:t>
            </a:r>
            <a:r>
              <a:rPr lang="en-US" dirty="0"/>
              <a:t>(problem definition) changes and evolves </a:t>
            </a:r>
            <a:r>
              <a:rPr lang="en-US" b="1" dirty="0"/>
              <a:t>in parallel </a:t>
            </a:r>
            <a:r>
              <a:rPr lang="en-US" dirty="0"/>
              <a:t>and under the influence of </a:t>
            </a:r>
            <a:r>
              <a:rPr lang="en-US" b="1" dirty="0"/>
              <a:t>design outcome </a:t>
            </a:r>
            <a:r>
              <a:rPr lang="en-US" dirty="0"/>
              <a:t>and designer’s understating of potential design outcomes (design solutions).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Alternative name</a:t>
            </a:r>
            <a:r>
              <a:rPr lang="en-US" dirty="0"/>
              <a:t>: Problem–Solution Flux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82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Co-Evolution of Problem-Solution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Topics</a:t>
            </a:r>
            <a:r>
              <a:rPr lang="en-US" dirty="0"/>
              <a:t>: problems solving, problem setting, prototyping, iterative development, agile software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97290-2045-6549-9BEE-93A0592BDF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4276" y="3627570"/>
            <a:ext cx="4398246" cy="212765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5A23ED8-8139-BA4C-B495-5C175E350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705" y="2785992"/>
            <a:ext cx="1296435" cy="19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57FC844-A043-8D4A-9FE3-E14D7135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166" y="4789925"/>
            <a:ext cx="1294162" cy="1680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F87F5616-F320-3746-AFA7-F5F38E82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581" y="4789925"/>
            <a:ext cx="1242559" cy="185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D798261E-01F6-4445-B823-E7281D87D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374" y="4789925"/>
            <a:ext cx="1238668" cy="189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8EAABE82-49EC-C445-9BE2-4B6146697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166" y="2785993"/>
            <a:ext cx="1294162" cy="190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2BABEDBE-E662-CC40-9720-698ACC74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0106" y="2784607"/>
            <a:ext cx="13684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F08D81-279E-7446-9E48-1D5E0010A44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562" y="4757201"/>
            <a:ext cx="1436151" cy="18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Co-Evolution of Problem-Solution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most</a:t>
            </a:r>
            <a:r>
              <a:rPr lang="en-US" b="1" dirty="0"/>
              <a:t> complex real-world situations </a:t>
            </a:r>
            <a:r>
              <a:rPr lang="en-US" dirty="0"/>
              <a:t>and</a:t>
            </a:r>
            <a:r>
              <a:rPr lang="en-US" b="1" dirty="0"/>
              <a:t> new domains</a:t>
            </a:r>
            <a:r>
              <a:rPr lang="en-US" dirty="0"/>
              <a:t>, as this pattern facilitates learning, stimulates communication among stakeholders, and minimizes the risk of failure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</a:t>
            </a:r>
            <a:r>
              <a:rPr lang="en-US" b="1" dirty="0"/>
              <a:t>well-known domains</a:t>
            </a:r>
            <a:r>
              <a:rPr lang="en-US" dirty="0"/>
              <a:t>, where it may lead to the “reinventing-the-wheel” and “not-invented-here” anti-patterns.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77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2. Puzzle Solving</a:t>
            </a:r>
            <a:br>
              <a:rPr lang="en-US" dirty="0"/>
            </a:br>
            <a:r>
              <a:rPr lang="en-US" sz="2700" b="0" i="1" dirty="0"/>
              <a:t>“A problem well put is half solved.” (John Dewey, The Pattern of Inquiry)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5999"/>
            <a:ext cx="10515600" cy="389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i="1" dirty="0"/>
              <a:t>A design situation is viewed as a </a:t>
            </a:r>
            <a:r>
              <a:rPr lang="en-US" b="1" i="1" u="sng" dirty="0"/>
              <a:t>clearly defined and static problem</a:t>
            </a:r>
            <a:r>
              <a:rPr lang="en-US" b="1" i="1" dirty="0"/>
              <a:t> </a:t>
            </a:r>
            <a:r>
              <a:rPr lang="en-US" i="1" dirty="0"/>
              <a:t>(i.e., a problem that can be clearly stated and where it is known what form the solution should have). A design outcome is seen as a solution for this problem. Design is viewed as a </a:t>
            </a:r>
            <a:r>
              <a:rPr lang="en-US" b="1" i="1" u="sng" dirty="0"/>
              <a:t>problem-solving activity</a:t>
            </a:r>
            <a:r>
              <a:rPr lang="en-US" i="1" dirty="0"/>
              <a:t>.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130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2. Puzzle 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88995" cy="4351338"/>
          </a:xfrm>
        </p:spPr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 problem-solving, the puzzle trap, education, well-scoped design sub-tasks, test-driven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63813-C1CE-3649-B0DA-056D0F7832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352" y="3218447"/>
            <a:ext cx="4006070" cy="2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0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Puzzle 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</a:t>
            </a:r>
            <a:r>
              <a:rPr lang="en-US" b="1" dirty="0"/>
              <a:t>education</a:t>
            </a:r>
            <a:r>
              <a:rPr lang="en-US" dirty="0"/>
              <a:t>, as well as in a limited number of practical cases </a:t>
            </a:r>
            <a:br>
              <a:rPr lang="en-US" dirty="0"/>
            </a:br>
            <a:r>
              <a:rPr lang="en-US" dirty="0"/>
              <a:t>for </a:t>
            </a:r>
            <a:r>
              <a:rPr lang="en-US" b="1" dirty="0"/>
              <a:t>well-scoped design sub-tasks</a:t>
            </a:r>
            <a:r>
              <a:rPr lang="en-US" dirty="0"/>
              <a:t>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most real-world situations, because few design problems are fully understood before the start of design activity.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3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7" y="365125"/>
            <a:ext cx="11117178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3. Solution Looking for a Problem</a:t>
            </a:r>
            <a:br>
              <a:rPr lang="en-US" dirty="0"/>
            </a:br>
            <a:r>
              <a:rPr lang="en-US" sz="2700" b="0" i="1" dirty="0"/>
              <a:t>“When humans possess a tool, they excel at finding new uses for it.” (</a:t>
            </a:r>
            <a:r>
              <a:rPr lang="en-US" sz="2700" b="0" i="1" dirty="0">
                <a:hlinkClick r:id="rId2"/>
              </a:rPr>
              <a:t>Nye 2006</a:t>
            </a:r>
            <a:r>
              <a:rPr lang="en-US" sz="2700" b="0" i="1" dirty="0"/>
              <a:t>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6633"/>
            <a:ext cx="10515600" cy="3880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b="1" dirty="0"/>
              <a:t>Understanding</a:t>
            </a:r>
            <a:r>
              <a:rPr lang="en-US" dirty="0"/>
              <a:t> of a design outcome and its possibilities leads to </a:t>
            </a:r>
            <a:r>
              <a:rPr lang="en-US" b="1" u="sng" dirty="0"/>
              <a:t>innovative usages</a:t>
            </a:r>
            <a:r>
              <a:rPr lang="en-US" b="1" dirty="0"/>
              <a:t> </a:t>
            </a:r>
            <a:r>
              <a:rPr lang="en-US" dirty="0"/>
              <a:t>of the design outcome in situations and for problems that were </a:t>
            </a:r>
            <a:r>
              <a:rPr lang="en-US" b="1" u="sng" dirty="0"/>
              <a:t>not initially envisioned</a:t>
            </a:r>
            <a:r>
              <a:rPr lang="en-US" dirty="0"/>
              <a:t>.</a:t>
            </a:r>
            <a:endParaRPr lang="en-US" b="1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8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3. Solution Looking for 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 novelty, creativity, curiosity, unordinary usages of ordinary things, early adopters, bitcoin, and blockchain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93766D-98DC-DD41-A016-570CD6ABFE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593" y="2887107"/>
            <a:ext cx="2370542" cy="342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9DBD0-DC23-F04A-9F01-25C00EC97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370" y="3318087"/>
            <a:ext cx="2353668" cy="23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64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Solution Looking for 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As an </a:t>
            </a:r>
            <a:r>
              <a:rPr lang="en-US" b="1" dirty="0"/>
              <a:t>innovation strategy</a:t>
            </a:r>
            <a:r>
              <a:rPr lang="en-US" dirty="0"/>
              <a:t>, when an organization wants to be an </a:t>
            </a:r>
            <a:r>
              <a:rPr lang="en-US" b="1" dirty="0"/>
              <a:t>early adopter </a:t>
            </a:r>
            <a:r>
              <a:rPr lang="en-US" dirty="0"/>
              <a:t>of emerging technology and where the organization can afford associated risks.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most other situations as it requires significant </a:t>
            </a:r>
            <a:r>
              <a:rPr lang="en-US" b="1" dirty="0"/>
              <a:t>investments without tangible benefits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857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8165D-03C6-004A-89D6-D18963650279}"/>
              </a:ext>
            </a:extLst>
          </p:cNvPr>
          <p:cNvSpPr/>
          <p:nvPr/>
        </p:nvSpPr>
        <p:spPr>
          <a:xfrm>
            <a:off x="656348" y="1825624"/>
            <a:ext cx="9867667" cy="496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60B39-86C0-1A43-BBAE-88C5118E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E86A-0E72-2840-94B9-777BA1C35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Intro, definitions, model for analyzing design dynamics</a:t>
            </a:r>
          </a:p>
          <a:p>
            <a:r>
              <a:rPr lang="en-US" dirty="0"/>
              <a:t>Patterns of Dynamics of Design Activities</a:t>
            </a:r>
          </a:p>
          <a:p>
            <a:pPr lvl="1"/>
            <a:r>
              <a:rPr lang="en-US" dirty="0"/>
              <a:t>Between Design Situations and Design Outcomes</a:t>
            </a:r>
          </a:p>
          <a:p>
            <a:pPr lvl="1"/>
            <a:r>
              <a:rPr lang="en-US" dirty="0"/>
              <a:t>Between Design Outcomes and Resources</a:t>
            </a:r>
          </a:p>
          <a:p>
            <a:pPr lvl="1"/>
            <a:r>
              <a:rPr lang="en-US" dirty="0"/>
              <a:t>Between Design Situations and Design Resources</a:t>
            </a:r>
          </a:p>
          <a:p>
            <a:r>
              <a:rPr lang="en-US" dirty="0"/>
              <a:t>Sources of Dynamics</a:t>
            </a:r>
          </a:p>
          <a:p>
            <a:r>
              <a:rPr lang="en-US" dirty="0"/>
              <a:t>Discussion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919750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4. Pandora's Box</a:t>
            </a:r>
            <a:br>
              <a:rPr lang="en-US" dirty="0"/>
            </a:br>
            <a:r>
              <a:rPr lang="en-US" sz="2200" b="0" i="1" dirty="0"/>
              <a:t>“Everything we design has the potential not only to solve problems</a:t>
            </a:r>
            <a:br>
              <a:rPr lang="en-US" sz="2200" b="0" i="1" dirty="0"/>
            </a:br>
            <a:r>
              <a:rPr lang="en-US" sz="2200" b="0" i="1" dirty="0"/>
              <a:t>but also to create new ones.” (</a:t>
            </a:r>
            <a:r>
              <a:rPr lang="en-US" sz="2200" b="0" i="1" dirty="0">
                <a:hlinkClick r:id="rId2"/>
              </a:rPr>
              <a:t>Lawson 2005</a:t>
            </a:r>
            <a:r>
              <a:rPr lang="en-US" sz="2200" b="0" i="1" dirty="0"/>
              <a:t>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879"/>
            <a:ext cx="10515600" cy="4061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The </a:t>
            </a:r>
            <a:r>
              <a:rPr lang="en-US" b="1" u="sng" dirty="0"/>
              <a:t>consequences</a:t>
            </a:r>
            <a:r>
              <a:rPr lang="en-US" dirty="0"/>
              <a:t> of a design outcome create </a:t>
            </a:r>
            <a:r>
              <a:rPr lang="en-US" b="1" dirty="0"/>
              <a:t>new situations </a:t>
            </a:r>
            <a:r>
              <a:rPr lang="en-US" dirty="0"/>
              <a:t>that are </a:t>
            </a:r>
            <a:r>
              <a:rPr lang="en-US" b="1" u="sng" dirty="0"/>
              <a:t>perceived as problematic</a:t>
            </a:r>
            <a:r>
              <a:rPr lang="en-US" b="1" dirty="0"/>
              <a:t> </a:t>
            </a:r>
            <a:r>
              <a:rPr lang="en-US" dirty="0"/>
              <a:t>and may ask for </a:t>
            </a:r>
            <a:r>
              <a:rPr lang="en-US" b="1" dirty="0"/>
              <a:t>another design </a:t>
            </a:r>
            <a:r>
              <a:rPr lang="en-US" dirty="0"/>
              <a:t>to improve it. A design outcome may become more known for the problems it caused than for the solution it provided.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Alternative name</a:t>
            </a:r>
            <a:r>
              <a:rPr lang="en-US" dirty="0"/>
              <a:t>: </a:t>
            </a:r>
            <a:r>
              <a:rPr lang="en-US" i="1" dirty="0"/>
              <a:t>Collateral Damage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55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4. Pandora's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 unexpected and undesired effects, innovative domains, expectation management, the year 2000 problem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E4029-5A8C-DD4D-8DE4-8200766B6C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096" y="3041433"/>
            <a:ext cx="3553711" cy="2974554"/>
          </a:xfrm>
          <a:prstGeom prst="rect">
            <a:avLst/>
          </a:prstGeom>
        </p:spPr>
      </p:pic>
      <p:pic>
        <p:nvPicPr>
          <p:cNvPr id="2050" name="Picture 2" descr="https://pbs.twimg.com/media/DWZAfOkWAAEGa5H.jpg:large">
            <a:extLst>
              <a:ext uri="{FF2B5EF4-FFF2-40B4-BE49-F238E27FC236}">
                <a16:creationId xmlns:a16="http://schemas.microsoft.com/office/drawing/2014/main" id="{67366B4E-EBBF-3B48-AACB-1EAD03718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8766" y="3365922"/>
            <a:ext cx="2221764" cy="288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77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Pandora's 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a limited number of real-world situations, when a goal is to stimulate further development of some solution without immediately benefiting from it.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most other real-world situations.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49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5. The Force Awakens</a:t>
            </a:r>
            <a:br>
              <a:rPr lang="en-US" dirty="0"/>
            </a:br>
            <a:r>
              <a:rPr lang="en-US" sz="2700" b="0" i="1" dirty="0"/>
              <a:t>“How can something seem so plausible at the time and so idiotic in retrospect?”(Bill Watterson, Calvin, and Hobbes)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451"/>
            <a:ext cx="10515600" cy="4135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i="1" dirty="0"/>
              <a:t>Designer’s efforts to address some situation </a:t>
            </a:r>
            <a:r>
              <a:rPr lang="en-US" b="1" i="1" dirty="0"/>
              <a:t>triggers reactions </a:t>
            </a:r>
            <a:r>
              <a:rPr lang="en-US" i="1" dirty="0"/>
              <a:t>that </a:t>
            </a:r>
            <a:r>
              <a:rPr lang="en-US" b="1" i="1" dirty="0"/>
              <a:t>radically change</a:t>
            </a:r>
            <a:r>
              <a:rPr lang="en-US" i="1" dirty="0"/>
              <a:t> the original design </a:t>
            </a:r>
            <a:r>
              <a:rPr lang="en-US" b="1" i="1" dirty="0"/>
              <a:t>situation</a:t>
            </a:r>
            <a:r>
              <a:rPr lang="en-US" i="1" dirty="0"/>
              <a:t>. Often such reactions make the intended design outcome or a contribution of a designer </a:t>
            </a:r>
            <a:r>
              <a:rPr lang="en-US" b="1" i="1" dirty="0"/>
              <a:t>obsolete or irrelevant</a:t>
            </a:r>
            <a:r>
              <a:rPr lang="en-US" i="1" dirty="0"/>
              <a:t>. Such responses would typically not occur without the design activity.</a:t>
            </a:r>
            <a:endParaRPr lang="en-US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b="1" dirty="0"/>
              <a:t>Alternative names</a:t>
            </a:r>
            <a:r>
              <a:rPr lang="en-US" dirty="0"/>
              <a:t>: </a:t>
            </a:r>
            <a:r>
              <a:rPr lang="en-US" i="1" dirty="0"/>
              <a:t>Boomerang, Ricochet, Shoot Oneself in the Foot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04C29-358E-8541-901C-C5C2EB13F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650" y="5297457"/>
            <a:ext cx="4492994" cy="146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001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5. The Force Awakens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 social and political issues, mass market, competition, IBM PC, vaporware, one laptop per child (OLPC)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2B5CF-B805-3540-91FE-68E97B850E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915" y="3394230"/>
            <a:ext cx="2872170" cy="2482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8634A-697E-BF48-970E-CF80661EED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013" y="3394230"/>
            <a:ext cx="2701441" cy="1828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98C4ED-7F29-ED4F-83DA-EDA0DCBF5C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06" y="3295912"/>
            <a:ext cx="3461915" cy="27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27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5. The Force Awakens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a limited number of real-world situations, when a goal is to stimulate further development of some solution without benefiting from it.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most other real-world situations.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6825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21A0-3E3A-2C4C-B4D7-8D9CA7D7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367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/>
              <a:t>Patterns of Dynamics</a:t>
            </a:r>
            <a:r>
              <a:rPr lang="en-US" sz="3000" dirty="0"/>
              <a:t> – Situation </a:t>
            </a:r>
            <a:r>
              <a:rPr lang="en-US" sz="3000" dirty="0">
                <a:sym typeface="Wingdings" pitchFamily="2" charset="2"/>
              </a:rPr>
              <a:t></a:t>
            </a:r>
            <a:r>
              <a:rPr lang="en-US" sz="3000" dirty="0"/>
              <a:t> Resources</a:t>
            </a:r>
            <a:br>
              <a:rPr lang="en-US" sz="3000" b="1" dirty="0"/>
            </a:br>
            <a:endParaRPr lang="en-US" sz="3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D0CF1-A44D-CC40-A928-D7869FE7BA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216" y="2803747"/>
            <a:ext cx="3253693" cy="3123545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626CAA8-4DD3-7542-A3AF-88ECB6429006}"/>
              </a:ext>
            </a:extLst>
          </p:cNvPr>
          <p:cNvSpPr txBox="1">
            <a:spLocks/>
          </p:cNvSpPr>
          <p:nvPr/>
        </p:nvSpPr>
        <p:spPr>
          <a:xfrm>
            <a:off x="4418492" y="1163140"/>
            <a:ext cx="3937439" cy="1821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Co-Evolution of Problem-Solution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Puzzle Solving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Solution Looking for a Problem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Pandora's Box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The Force Awakens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BB700-71EF-3C46-833E-B491A0FCED35}"/>
              </a:ext>
            </a:extLst>
          </p:cNvPr>
          <p:cNvSpPr/>
          <p:nvPr/>
        </p:nvSpPr>
        <p:spPr>
          <a:xfrm>
            <a:off x="895816" y="5362726"/>
            <a:ext cx="4548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lang="en-US" b="1" dirty="0">
                <a:latin typeface="Optima" panose="02000503060000020004" pitchFamily="2" charset="0"/>
              </a:rPr>
              <a:t>Your Design Is Your Reflection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b="1" dirty="0">
                <a:latin typeface="Optima" panose="02000503060000020004" pitchFamily="2" charset="0"/>
              </a:rPr>
              <a:t>You Are Reflection Of Your Design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b="1" dirty="0">
                <a:latin typeface="Optima" panose="02000503060000020004" pitchFamily="2" charset="0"/>
              </a:rPr>
              <a:t>Design-by-Buzzword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780CAA-DD5C-5642-A5F4-0FC6D6D3660B}"/>
              </a:ext>
            </a:extLst>
          </p:cNvPr>
          <p:cNvSpPr/>
          <p:nvPr/>
        </p:nvSpPr>
        <p:spPr>
          <a:xfrm>
            <a:off x="7953899" y="5306627"/>
            <a:ext cx="4050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Conformity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Commitment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Cherry Picking</a:t>
            </a:r>
          </a:p>
        </p:txBody>
      </p:sp>
    </p:spTree>
    <p:extLst>
      <p:ext uri="{BB962C8B-B14F-4D97-AF65-F5344CB8AC3E}">
        <p14:creationId xmlns:p14="http://schemas.microsoft.com/office/powerpoint/2010/main" val="564827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6. Your Design Is Your Reflection</a:t>
            </a:r>
            <a:br>
              <a:rPr lang="en-US" dirty="0"/>
            </a:br>
            <a:r>
              <a:rPr lang="en-US" sz="2800" b="0" i="1" dirty="0"/>
              <a:t>"Every contact leaves a trace."</a:t>
            </a:r>
            <a:r>
              <a:rPr lang="en-US" sz="2800" b="0" dirty="0"/>
              <a:t> (Edmond Locard)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7777"/>
            <a:ext cx="10515600" cy="4029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Design </a:t>
            </a:r>
            <a:r>
              <a:rPr lang="en-US" b="1" dirty="0"/>
              <a:t>resources</a:t>
            </a:r>
            <a:r>
              <a:rPr lang="en-US" dirty="0"/>
              <a:t>, as well as the way </a:t>
            </a:r>
            <a:r>
              <a:rPr lang="en-US" b="1" dirty="0"/>
              <a:t>how working with these resources is organized</a:t>
            </a:r>
            <a:r>
              <a:rPr lang="en-US" dirty="0"/>
              <a:t>, are leaving a characteristic signature on a design outcome. </a:t>
            </a:r>
          </a:p>
          <a:p>
            <a:pPr lvl="1"/>
            <a:r>
              <a:rPr lang="en-US" dirty="0"/>
              <a:t>It is often possible to guess, from the design outcome, which design resources designers used, and how the working with the resources was organized.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Alternative name</a:t>
            </a:r>
            <a:r>
              <a:rPr lang="en-US" dirty="0"/>
              <a:t>: Design Style.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061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 Your Design Is Your Reflection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56844"/>
          </a:xfrm>
        </p:spPr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 constraints, consistency, templates, frameworks, convention-over-configuration, Conway's Law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B6E94B-F22F-244D-8190-1708F7A9B8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250" y="3696969"/>
            <a:ext cx="3377110" cy="2838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AF416-0FEF-EA42-BEA1-352A460355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899" y="2505214"/>
            <a:ext cx="3107371" cy="421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D0597-A35C-0249-AEBB-9E84FCD39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786" y="2982139"/>
            <a:ext cx="6057900" cy="23749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1428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6. Your Design Is Your Reflection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situations where </a:t>
            </a:r>
            <a:r>
              <a:rPr lang="en-US" b="1" dirty="0"/>
              <a:t>consistency</a:t>
            </a:r>
            <a:r>
              <a:rPr lang="en-US" dirty="0"/>
              <a:t> among design outcomes is essential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</a:t>
            </a:r>
            <a:r>
              <a:rPr lang="en-US" b="1" dirty="0"/>
              <a:t>complex real-world situations</a:t>
            </a:r>
            <a:r>
              <a:rPr lang="en-US" dirty="0"/>
              <a:t> and in new domains</a:t>
            </a:r>
            <a:br>
              <a:rPr lang="en-US" dirty="0"/>
            </a:br>
            <a:r>
              <a:rPr lang="en-US" dirty="0"/>
              <a:t>where it may lead to unnecessary </a:t>
            </a:r>
            <a:r>
              <a:rPr lang="en-US" b="1" dirty="0"/>
              <a:t>limited</a:t>
            </a:r>
            <a:r>
              <a:rPr lang="en-US" dirty="0"/>
              <a:t> or </a:t>
            </a:r>
            <a:r>
              <a:rPr lang="en-US" b="1" dirty="0"/>
              <a:t>complex</a:t>
            </a:r>
            <a:r>
              <a:rPr lang="en-US" dirty="0"/>
              <a:t> solutions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912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84B8-C1CE-4D4E-B697-926F3C3E5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56A83-E059-404F-B9D9-67513A9B6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Hype</a:t>
            </a:r>
            <a:r>
              <a:rPr lang="en-US" dirty="0"/>
              <a:t>: design thinking, digital transformation, Conway’s Law…</a:t>
            </a:r>
          </a:p>
          <a:p>
            <a:r>
              <a:rPr lang="en-US" dirty="0"/>
              <a:t>“A pact of </a:t>
            </a:r>
            <a:r>
              <a:rPr lang="en-US" b="1" dirty="0"/>
              <a:t>ignorance”</a:t>
            </a:r>
            <a:r>
              <a:rPr lang="en-US" dirty="0"/>
              <a:t> among disciplines: “Classical” Design (e.g. architecture), UX, IT, Software, Business, Digital Transformation…</a:t>
            </a:r>
          </a:p>
          <a:p>
            <a:endParaRPr lang="en-US" dirty="0"/>
          </a:p>
          <a:p>
            <a:r>
              <a:rPr lang="en-US" dirty="0"/>
              <a:t>Design “</a:t>
            </a:r>
            <a:r>
              <a:rPr lang="en-US" i="1" dirty="0"/>
              <a:t>courses of action aimed at changing existing situations into preferred ones</a:t>
            </a:r>
            <a:r>
              <a:rPr lang="en-US" dirty="0"/>
              <a:t>” (H. Simon)</a:t>
            </a:r>
          </a:p>
          <a:p>
            <a:r>
              <a:rPr lang="en-US" dirty="0"/>
              <a:t>Design = “</a:t>
            </a:r>
            <a:r>
              <a:rPr lang="en-US" i="1" dirty="0"/>
              <a:t>Intentional Change in Unpredictable World</a:t>
            </a:r>
            <a:r>
              <a:rPr lang="en-US" dirty="0"/>
              <a:t>” (E. Stolterman)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62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7. You Are Reflection of Your Design</a:t>
            </a:r>
            <a:br>
              <a:rPr lang="en-US" dirty="0"/>
            </a:br>
            <a:r>
              <a:rPr lang="en-US" sz="2700" b="0" i="1" dirty="0"/>
              <a:t>“We are what we repeatedly do.” (Will Durant, The Story of Philosophy)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i="1" dirty="0"/>
              <a:t>Design resources are </a:t>
            </a:r>
            <a:r>
              <a:rPr lang="en-US" b="1" i="1" u="sng" dirty="0"/>
              <a:t>adapted to a design outcome</a:t>
            </a:r>
            <a:r>
              <a:rPr lang="en-US" i="1" dirty="0"/>
              <a:t>, sometimes to the point that the form and organization of design resources </a:t>
            </a:r>
            <a:r>
              <a:rPr lang="en-US" b="1" i="1" u="sng" dirty="0"/>
              <a:t>reflects the (intended) shape of the outcome</a:t>
            </a:r>
            <a:r>
              <a:rPr lang="en-US" i="1" dirty="0"/>
              <a:t>.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00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7. You Are Reflection of Your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88995" cy="4351338"/>
          </a:xfrm>
        </p:spPr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 </a:t>
            </a:r>
            <a:r>
              <a:rPr lang="en-US" i="1" dirty="0"/>
              <a:t>Specialization, Inverse Conway’s Law, Work Optimization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FC173-6D79-6947-9487-CFF58DC938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311" y="2797350"/>
            <a:ext cx="2390850" cy="3514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C73552-6169-F84C-8248-A0C715DCC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157" y="2892094"/>
            <a:ext cx="609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89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7. You Are Reflection of Your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situations where </a:t>
            </a:r>
            <a:r>
              <a:rPr lang="en-US" b="1" dirty="0"/>
              <a:t>efficiency</a:t>
            </a:r>
            <a:r>
              <a:rPr lang="en-US" dirty="0"/>
              <a:t> of design work is essential.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 In complex real-world situations and in new domains where it may limit designers’ ability to apply other approaches.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81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8. Design-by-Buzzword</a:t>
            </a:r>
            <a:br>
              <a:rPr lang="en-US" dirty="0"/>
            </a:br>
            <a:r>
              <a:rPr lang="en-US" sz="2700" b="0" i="1" dirty="0"/>
              <a:t>“Projects that do not capitalize on new opportunities will generally find their products unable to compete.” </a:t>
            </a:r>
            <a:r>
              <a:rPr lang="en-US" sz="2700" b="0" i="1" dirty="0">
                <a:hlinkClick r:id="rId2"/>
              </a:rPr>
              <a:t>Boehm and Bhuta (2008)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i="1" dirty="0"/>
              <a:t>A designer is </a:t>
            </a:r>
            <a:r>
              <a:rPr lang="en-US" b="1" i="1" u="sng" dirty="0"/>
              <a:t>joining a growing trend</a:t>
            </a:r>
            <a:r>
              <a:rPr lang="en-US" b="1" i="1" dirty="0"/>
              <a:t> </a:t>
            </a:r>
            <a:r>
              <a:rPr lang="en-US" i="1" dirty="0"/>
              <a:t>in using some technology, often in an </a:t>
            </a:r>
            <a:r>
              <a:rPr lang="en-US" b="1" i="1" u="sng" dirty="0"/>
              <a:t>opportunist way</a:t>
            </a:r>
            <a:r>
              <a:rPr lang="en-US" i="1" dirty="0"/>
              <a:t>. New possibilities of design resources are shaping the design outcome.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b="1" dirty="0"/>
              <a:t>Alternative names</a:t>
            </a:r>
            <a:r>
              <a:rPr lang="en-US" dirty="0"/>
              <a:t>: </a:t>
            </a:r>
            <a:r>
              <a:rPr lang="en-US" i="1" dirty="0"/>
              <a:t>Design-by-Buzzword, Opportunistic Design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0821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8. Design-by-Buzzword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88995" cy="4351338"/>
          </a:xfrm>
        </p:spPr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 exploiting new opportunities, hype, trends, hackathons, startups, end-user development and meta-design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BA8101-1164-8C4D-BF6E-59E2ED868E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460" y="2861005"/>
            <a:ext cx="3499532" cy="371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3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8. Design-by-Buzzword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</a:t>
            </a:r>
            <a:r>
              <a:rPr lang="en-US" b="1" dirty="0"/>
              <a:t>fast-changing domains </a:t>
            </a:r>
            <a:r>
              <a:rPr lang="en-US" dirty="0"/>
              <a:t>where capitalization on new opportunities is a crucial competitive advantage.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real-world situations and in well-known domains where it may lead to </a:t>
            </a:r>
            <a:r>
              <a:rPr lang="en-US" b="1" dirty="0"/>
              <a:t>unnecessary complex solutions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069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21A0-3E3A-2C4C-B4D7-8D9CA7D7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367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Patterns of Dynamics – Resources </a:t>
            </a:r>
            <a:r>
              <a:rPr lang="en-US" sz="3200" dirty="0">
                <a:sym typeface="Wingdings" pitchFamily="2" charset="2"/>
              </a:rPr>
              <a:t></a:t>
            </a:r>
            <a:r>
              <a:rPr lang="en-US" sz="3200" dirty="0"/>
              <a:t> Outcome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F27C503-F3F7-DF43-A68A-C6D062DE66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1021" y="2678870"/>
            <a:ext cx="3602362" cy="3458268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7849FC5-DD88-554B-8CE3-B17CFB3AE77A}"/>
              </a:ext>
            </a:extLst>
          </p:cNvPr>
          <p:cNvSpPr txBox="1">
            <a:spLocks/>
          </p:cNvSpPr>
          <p:nvPr/>
        </p:nvSpPr>
        <p:spPr>
          <a:xfrm>
            <a:off x="4418492" y="1163140"/>
            <a:ext cx="3937439" cy="1821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Co-Evolution of Problem-Solution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Puzzle Solving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Solution Looking for a Problem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Pandora's Box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The Force Awakens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C5415B-8A0A-4E45-A798-17DDD64D2DA6}"/>
              </a:ext>
            </a:extLst>
          </p:cNvPr>
          <p:cNvSpPr/>
          <p:nvPr/>
        </p:nvSpPr>
        <p:spPr>
          <a:xfrm>
            <a:off x="895816" y="5362726"/>
            <a:ext cx="4548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Your Design Is Your Reflection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You Are Reflection Of Your Design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Optima" panose="02000503060000020004" pitchFamily="2" charset="0"/>
              </a:rPr>
              <a:t>Design-by-Buzzword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15D452-1349-7447-A653-A4301C073A8C}"/>
              </a:ext>
            </a:extLst>
          </p:cNvPr>
          <p:cNvSpPr/>
          <p:nvPr/>
        </p:nvSpPr>
        <p:spPr>
          <a:xfrm>
            <a:off x="7953899" y="5306627"/>
            <a:ext cx="4050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9"/>
            </a:pPr>
            <a:r>
              <a:rPr lang="en-US" b="1" dirty="0">
                <a:latin typeface="Optima" panose="02000503060000020004" pitchFamily="2" charset="0"/>
              </a:rPr>
              <a:t>Conformity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b="1" dirty="0">
                <a:latin typeface="Optima" panose="02000503060000020004" pitchFamily="2" charset="0"/>
              </a:rPr>
              <a:t>Commitment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b="1" dirty="0">
                <a:latin typeface="Optima" panose="02000503060000020004" pitchFamily="2" charset="0"/>
              </a:rPr>
              <a:t>Cherry Picking</a:t>
            </a:r>
          </a:p>
        </p:txBody>
      </p:sp>
    </p:spTree>
    <p:extLst>
      <p:ext uri="{BB962C8B-B14F-4D97-AF65-F5344CB8AC3E}">
        <p14:creationId xmlns:p14="http://schemas.microsoft.com/office/powerpoint/2010/main" val="1402694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9. Conformity</a:t>
            </a:r>
            <a:br>
              <a:rPr lang="en-US" dirty="0"/>
            </a:br>
            <a:r>
              <a:rPr lang="en-US" sz="2400" b="0" i="1" dirty="0"/>
              <a:t>“When in Rome, do as the Roman’s do.”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i="1" dirty="0"/>
              <a:t>To </a:t>
            </a:r>
            <a:r>
              <a:rPr lang="en-US" b="1" i="1" u="sng" dirty="0"/>
              <a:t>minimize risks </a:t>
            </a:r>
            <a:r>
              <a:rPr lang="en-US" i="1" dirty="0"/>
              <a:t>in a new design situation, designers </a:t>
            </a:r>
            <a:r>
              <a:rPr lang="en-US" b="1" i="1" u="sng" dirty="0"/>
              <a:t>use popular and proven resources</a:t>
            </a:r>
            <a:r>
              <a:rPr lang="en-US" i="1" dirty="0"/>
              <a:t> with </a:t>
            </a:r>
            <a:r>
              <a:rPr lang="en-US" b="1" i="1" u="sng" dirty="0"/>
              <a:t>established best practices</a:t>
            </a:r>
            <a:r>
              <a:rPr lang="en-US" i="1" dirty="0"/>
              <a:t>. </a:t>
            </a:r>
          </a:p>
          <a:p>
            <a:pPr marL="0" indent="0">
              <a:buNone/>
            </a:pPr>
            <a:r>
              <a:rPr lang="en-US" i="1" dirty="0"/>
              <a:t>Conformity may be driven by positive </a:t>
            </a:r>
            <a:r>
              <a:rPr lang="en-US" b="1" i="1" dirty="0"/>
              <a:t>experiences</a:t>
            </a:r>
            <a:r>
              <a:rPr lang="en-US" i="1" dirty="0"/>
              <a:t> of others in similar situations, </a:t>
            </a:r>
            <a:r>
              <a:rPr lang="en-US" b="1" i="1" dirty="0"/>
              <a:t>popularity</a:t>
            </a:r>
            <a:r>
              <a:rPr lang="en-US" i="1" dirty="0"/>
              <a:t> of design resources, or </a:t>
            </a:r>
            <a:r>
              <a:rPr lang="en-US" b="1" i="1" dirty="0"/>
              <a:t>mandatory</a:t>
            </a:r>
            <a:r>
              <a:rPr lang="en-US" i="1" dirty="0"/>
              <a:t> requirements.</a:t>
            </a:r>
          </a:p>
          <a:p>
            <a:pPr marL="0" indent="0">
              <a:buNone/>
            </a:pPr>
            <a:r>
              <a:rPr lang="en-US" i="1" dirty="0"/>
              <a:t>The usage of a design resource </a:t>
            </a:r>
            <a:r>
              <a:rPr lang="en-US" b="1" i="1" dirty="0"/>
              <a:t>further contributes to establishment and reputation</a:t>
            </a:r>
            <a:r>
              <a:rPr lang="en-US" i="1" dirty="0"/>
              <a:t> of the resource and its usage in new design situations.</a:t>
            </a:r>
            <a:br>
              <a:rPr lang="en-US" dirty="0"/>
            </a:b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71463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9. Conformity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88995" cy="4351338"/>
          </a:xfrm>
        </p:spPr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 </a:t>
            </a:r>
            <a:r>
              <a:rPr lang="en-US" i="1" dirty="0"/>
              <a:t>popularity, compliance, communities, peer pressure, legal requirements, education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48512-7D25-354A-A4E8-40E7331AAD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72" y="2995642"/>
            <a:ext cx="2888174" cy="341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C4D8DB-EF9E-FE49-89AC-F82E2352B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81" y="3223290"/>
            <a:ext cx="1739900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52DFA7-A59C-EE4A-9086-27C06EBE3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557" y="4784521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09A7F-2A40-364F-8EBA-7CA1EC9794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740" y="4784521"/>
            <a:ext cx="2161385" cy="15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1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9. Conformity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When conformity is </a:t>
            </a:r>
            <a:r>
              <a:rPr lang="en-US" b="1" dirty="0"/>
              <a:t>mandatory</a:t>
            </a:r>
            <a:r>
              <a:rPr lang="en-US" dirty="0"/>
              <a:t>, or when designers can </a:t>
            </a:r>
            <a:r>
              <a:rPr lang="en-US" b="1" dirty="0"/>
              <a:t>benefit</a:t>
            </a:r>
            <a:r>
              <a:rPr lang="en-US" dirty="0"/>
              <a:t> from joining a </a:t>
            </a:r>
            <a:r>
              <a:rPr lang="en-US" b="1" dirty="0"/>
              <a:t>broader community</a:t>
            </a:r>
            <a:r>
              <a:rPr lang="en-US" dirty="0"/>
              <a:t>.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In </a:t>
            </a:r>
            <a:r>
              <a:rPr lang="en-US" b="1" dirty="0"/>
              <a:t>new domains </a:t>
            </a:r>
            <a:r>
              <a:rPr lang="en-US" dirty="0"/>
              <a:t>where there are no established best practices, or in areas where capitalization on new opportunities is crucial.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87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EAEF4A7-05A6-534A-9575-0029A5745086}"/>
              </a:ext>
            </a:extLst>
          </p:cNvPr>
          <p:cNvSpPr/>
          <p:nvPr/>
        </p:nvSpPr>
        <p:spPr>
          <a:xfrm>
            <a:off x="1774825" y="0"/>
            <a:ext cx="5905500" cy="2133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A1E9C52-EA46-7C44-9C0D-9B5AE3F8FBBD}"/>
              </a:ext>
            </a:extLst>
          </p:cNvPr>
          <p:cNvSpPr/>
          <p:nvPr/>
        </p:nvSpPr>
        <p:spPr>
          <a:xfrm>
            <a:off x="1703389" y="2636839"/>
            <a:ext cx="6048375" cy="47529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052" name="Picture 15">
            <a:extLst>
              <a:ext uri="{FF2B5EF4-FFF2-40B4-BE49-F238E27FC236}">
                <a16:creationId xmlns:a16="http://schemas.microsoft.com/office/drawing/2014/main" id="{CF591E35-0905-BD47-95C7-98C3B41E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333375"/>
            <a:ext cx="110013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>
            <a:extLst>
              <a:ext uri="{FF2B5EF4-FFF2-40B4-BE49-F238E27FC236}">
                <a16:creationId xmlns:a16="http://schemas.microsoft.com/office/drawing/2014/main" id="{C6387E01-9045-3943-86FF-26FE02E7B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3339" y="3573464"/>
            <a:ext cx="10191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">
            <a:extLst>
              <a:ext uri="{FF2B5EF4-FFF2-40B4-BE49-F238E27FC236}">
                <a16:creationId xmlns:a16="http://schemas.microsoft.com/office/drawing/2014/main" id="{621A9ACC-7323-FF49-9214-1515C2561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150" y="4652964"/>
            <a:ext cx="153828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>
            <a:extLst>
              <a:ext uri="{FF2B5EF4-FFF2-40B4-BE49-F238E27FC236}">
                <a16:creationId xmlns:a16="http://schemas.microsoft.com/office/drawing/2014/main" id="{A094D603-631F-964E-8157-643C0953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5051" y="2713038"/>
            <a:ext cx="1222375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>
            <a:extLst>
              <a:ext uri="{FF2B5EF4-FFF2-40B4-BE49-F238E27FC236}">
                <a16:creationId xmlns:a16="http://schemas.microsoft.com/office/drawing/2014/main" id="{01B2F04A-5E14-FC40-80DB-E083FCA8F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113" y="4292600"/>
            <a:ext cx="1663700" cy="2160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6">
            <a:extLst>
              <a:ext uri="{FF2B5EF4-FFF2-40B4-BE49-F238E27FC236}">
                <a16:creationId xmlns:a16="http://schemas.microsoft.com/office/drawing/2014/main" id="{69611683-BDF1-7748-A274-1529730CC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6188" y="3644900"/>
            <a:ext cx="16573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7">
            <a:extLst>
              <a:ext uri="{FF2B5EF4-FFF2-40B4-BE49-F238E27FC236}">
                <a16:creationId xmlns:a16="http://schemas.microsoft.com/office/drawing/2014/main" id="{2B20E00D-CD75-E24A-A19B-10447DA88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751" y="1628775"/>
            <a:ext cx="12668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>
            <a:extLst>
              <a:ext uri="{FF2B5EF4-FFF2-40B4-BE49-F238E27FC236}">
                <a16:creationId xmlns:a16="http://schemas.microsoft.com/office/drawing/2014/main" id="{306F1D32-E10E-7447-B95C-0EE31FB6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0189" y="4797425"/>
            <a:ext cx="12795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0">
            <a:extLst>
              <a:ext uri="{FF2B5EF4-FFF2-40B4-BE49-F238E27FC236}">
                <a16:creationId xmlns:a16="http://schemas.microsoft.com/office/drawing/2014/main" id="{8DE63162-5923-894C-AE90-F7F6C40E0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138" y="4149726"/>
            <a:ext cx="15113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9">
            <a:extLst>
              <a:ext uri="{FF2B5EF4-FFF2-40B4-BE49-F238E27FC236}">
                <a16:creationId xmlns:a16="http://schemas.microsoft.com/office/drawing/2014/main" id="{8FE3CCD9-128D-0149-AB1F-08B19D8CD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1" y="5172076"/>
            <a:ext cx="13684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2">
            <a:extLst>
              <a:ext uri="{FF2B5EF4-FFF2-40B4-BE49-F238E27FC236}">
                <a16:creationId xmlns:a16="http://schemas.microsoft.com/office/drawing/2014/main" id="{21867854-576D-7747-99E7-947C32A1A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238" y="115888"/>
            <a:ext cx="10477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3">
            <a:extLst>
              <a:ext uri="{FF2B5EF4-FFF2-40B4-BE49-F238E27FC236}">
                <a16:creationId xmlns:a16="http://schemas.microsoft.com/office/drawing/2014/main" id="{2562BE47-63FC-964F-A749-BCCF616A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738" y="115889"/>
            <a:ext cx="10477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4">
            <a:extLst>
              <a:ext uri="{FF2B5EF4-FFF2-40B4-BE49-F238E27FC236}">
                <a16:creationId xmlns:a16="http://schemas.microsoft.com/office/drawing/2014/main" id="{506F3365-68ED-3449-B26D-465AC0BDA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404813"/>
            <a:ext cx="11588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04121B7-3FD8-2841-94EA-19AB349DDFE2}"/>
              </a:ext>
            </a:extLst>
          </p:cNvPr>
          <p:cNvCxnSpPr>
            <a:cxnSpLocks/>
          </p:cNvCxnSpPr>
          <p:nvPr/>
        </p:nvCxnSpPr>
        <p:spPr>
          <a:xfrm rot="10800000">
            <a:off x="7751763" y="4437064"/>
            <a:ext cx="1008062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1FD9C57-1086-E749-A23A-C1DCDFE092AC}"/>
              </a:ext>
            </a:extLst>
          </p:cNvPr>
          <p:cNvCxnSpPr>
            <a:cxnSpLocks/>
          </p:cNvCxnSpPr>
          <p:nvPr/>
        </p:nvCxnSpPr>
        <p:spPr>
          <a:xfrm>
            <a:off x="7751763" y="5373689"/>
            <a:ext cx="1008062" cy="158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D223A7-FF82-CB4D-B0FD-11F38C39A495}"/>
              </a:ext>
            </a:extLst>
          </p:cNvPr>
          <p:cNvCxnSpPr>
            <a:cxnSpLocks/>
          </p:cNvCxnSpPr>
          <p:nvPr/>
        </p:nvCxnSpPr>
        <p:spPr>
          <a:xfrm rot="10800000">
            <a:off x="7680325" y="549275"/>
            <a:ext cx="10795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2594D8-47A1-1547-8B68-469DBD167D0F}"/>
              </a:ext>
            </a:extLst>
          </p:cNvPr>
          <p:cNvCxnSpPr>
            <a:cxnSpLocks/>
          </p:cNvCxnSpPr>
          <p:nvPr/>
        </p:nvCxnSpPr>
        <p:spPr>
          <a:xfrm>
            <a:off x="7680325" y="1196975"/>
            <a:ext cx="10795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1BB282F-5322-8A4F-90E9-DC6D6461E812}"/>
              </a:ext>
            </a:extLst>
          </p:cNvPr>
          <p:cNvSpPr/>
          <p:nvPr/>
        </p:nvSpPr>
        <p:spPr>
          <a:xfrm>
            <a:off x="8759826" y="0"/>
            <a:ext cx="1800225" cy="6858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9EE8A3B-BC4E-5144-93A4-0DBDE7569B6D}"/>
              </a:ext>
            </a:extLst>
          </p:cNvPr>
          <p:cNvCxnSpPr>
            <a:cxnSpLocks/>
          </p:cNvCxnSpPr>
          <p:nvPr/>
        </p:nvCxnSpPr>
        <p:spPr>
          <a:xfrm rot="5400000">
            <a:off x="3971132" y="2385219"/>
            <a:ext cx="504825" cy="1588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4F1B4E9-139E-2541-B599-05D89F31AC9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79988" y="2384426"/>
            <a:ext cx="503238" cy="1587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2" name="TextBox 24">
            <a:extLst>
              <a:ext uri="{FF2B5EF4-FFF2-40B4-BE49-F238E27FC236}">
                <a16:creationId xmlns:a16="http://schemas.microsoft.com/office/drawing/2014/main" id="{C73D1DB4-14F4-9D44-9E5F-69C7A0DB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260350"/>
            <a:ext cx="120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Education</a:t>
            </a:r>
            <a:endParaRPr lang="nl-NL" altLang="en-US"/>
          </a:p>
        </p:txBody>
      </p:sp>
      <p:sp>
        <p:nvSpPr>
          <p:cNvPr id="2073" name="TextBox 25">
            <a:extLst>
              <a:ext uri="{FF2B5EF4-FFF2-40B4-BE49-F238E27FC236}">
                <a16:creationId xmlns:a16="http://schemas.microsoft.com/office/drawing/2014/main" id="{B6B4E4FF-784A-E744-B772-87CF0D8FB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132138"/>
            <a:ext cx="901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Design</a:t>
            </a:r>
            <a:endParaRPr lang="nl-NL" altLang="en-US"/>
          </a:p>
        </p:txBody>
      </p:sp>
      <p:sp>
        <p:nvSpPr>
          <p:cNvPr id="2074" name="TextBox 26">
            <a:extLst>
              <a:ext uri="{FF2B5EF4-FFF2-40B4-BE49-F238E27FC236}">
                <a16:creationId xmlns:a16="http://schemas.microsoft.com/office/drawing/2014/main" id="{01515795-8201-ED47-950C-71B3ADE3E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288" y="44451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Computing </a:t>
            </a:r>
            <a:br>
              <a:rPr lang="en-US" altLang="en-US"/>
            </a:br>
            <a:r>
              <a:rPr lang="en-US" altLang="en-US"/>
              <a:t>Disciplines</a:t>
            </a:r>
            <a:endParaRPr lang="nl-NL" altLang="en-US"/>
          </a:p>
        </p:txBody>
      </p:sp>
      <p:pic>
        <p:nvPicPr>
          <p:cNvPr id="2075" name="Picture 15">
            <a:extLst>
              <a:ext uri="{FF2B5EF4-FFF2-40B4-BE49-F238E27FC236}">
                <a16:creationId xmlns:a16="http://schemas.microsoft.com/office/drawing/2014/main" id="{413696FA-A3DD-8F4F-AE52-7286EDFB3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2850" y="706439"/>
            <a:ext cx="1360488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034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10. Commitment</a:t>
            </a:r>
            <a:br>
              <a:rPr lang="en-US" dirty="0"/>
            </a:br>
            <a:r>
              <a:rPr lang="en-US" sz="2800" b="0" i="1" dirty="0"/>
              <a:t>“It is a poor craftsman that blames his tools.”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i="1" dirty="0"/>
              <a:t>In a new design situation designers use tools they </a:t>
            </a:r>
            <a:r>
              <a:rPr lang="en-US" b="1" i="1" u="sng" dirty="0"/>
              <a:t>committed to beforehand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2688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10. Commitment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88995" cy="4351338"/>
          </a:xfrm>
        </p:spPr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 learning, standardization of work, tool development, “eating its own dog food,” “if all you have is a hammer, everything looks like a nail”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59712-F6E6-744A-AD25-DD59B4845A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990" y="2704191"/>
            <a:ext cx="3083987" cy="3992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33627E-818B-1A44-A8A6-27F48017C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589" y="4912832"/>
            <a:ext cx="4064000" cy="16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6B561F-981D-CE48-86C8-6A3664C2D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489" y="2830827"/>
            <a:ext cx="38862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48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10. Commitment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i="1" dirty="0"/>
              <a:t>When designers want to </a:t>
            </a:r>
            <a:r>
              <a:rPr lang="en-US" b="1" i="1" dirty="0"/>
              <a:t>master resource usage </a:t>
            </a:r>
            <a:r>
              <a:rPr lang="en-US" i="1" dirty="0"/>
              <a:t>or further improve the resource itself.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i="1" dirty="0"/>
              <a:t>In complex real-world situations where </a:t>
            </a:r>
            <a:r>
              <a:rPr lang="en-US" b="1" i="1" dirty="0"/>
              <a:t>over-commitment</a:t>
            </a:r>
            <a:r>
              <a:rPr lang="en-US" i="1" dirty="0"/>
              <a:t> may lead to worse design outcomes and lost opportunities.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82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11. Cherry Picking</a:t>
            </a:r>
            <a:br>
              <a:rPr lang="en-US" dirty="0"/>
            </a:br>
            <a:r>
              <a:rPr lang="en-US" sz="2800" b="0" i="1" dirty="0"/>
              <a:t>“Do one thing and do it well.”</a:t>
            </a: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Summary</a:t>
            </a:r>
            <a:r>
              <a:rPr lang="en-US" dirty="0"/>
              <a:t>: </a:t>
            </a:r>
            <a:r>
              <a:rPr lang="en-US" i="1" dirty="0"/>
              <a:t>Design </a:t>
            </a:r>
            <a:r>
              <a:rPr lang="en-US" b="1" i="1" u="sng" dirty="0"/>
              <a:t>situations are selected</a:t>
            </a:r>
            <a:r>
              <a:rPr lang="en-US" b="1" i="1" dirty="0"/>
              <a:t> </a:t>
            </a:r>
            <a:r>
              <a:rPr lang="en-US" i="1" dirty="0"/>
              <a:t>based on how quickly designers can approach these situations with </a:t>
            </a:r>
            <a:r>
              <a:rPr lang="en-US" b="1" i="1" u="sng" dirty="0"/>
              <a:t>preferred or available resources</a:t>
            </a:r>
            <a:r>
              <a:rPr lang="en-US" i="1" dirty="0"/>
              <a:t>. Other situations are </a:t>
            </a:r>
            <a:r>
              <a:rPr lang="en-US" b="1" i="1" u="sng" dirty="0"/>
              <a:t>avoided</a:t>
            </a:r>
            <a:r>
              <a:rPr lang="en-US" i="1" dirty="0"/>
              <a:t>.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b="1" dirty="0"/>
              <a:t>Alternative names</a:t>
            </a:r>
            <a:r>
              <a:rPr lang="en-US" dirty="0"/>
              <a:t>: </a:t>
            </a:r>
            <a:r>
              <a:rPr lang="en-US" i="1" dirty="0"/>
              <a:t>Low-Hanging Fruits, Selective Design</a:t>
            </a:r>
            <a:r>
              <a:rPr lang="en-US" dirty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95858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6A1EF-05B0-5E44-8D74-CC52251E1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b="1" dirty="0"/>
              <a:t>11. Cherry Picking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E486-2657-FB40-9D5C-451C5C79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88995" cy="4351338"/>
          </a:xfrm>
        </p:spPr>
        <p:txBody>
          <a:bodyPr/>
          <a:lstStyle/>
          <a:p>
            <a:r>
              <a:rPr lang="en-US" b="1" dirty="0"/>
              <a:t>Topics</a:t>
            </a:r>
            <a:r>
              <a:rPr lang="en-US" dirty="0"/>
              <a:t>: </a:t>
            </a:r>
            <a:r>
              <a:rPr lang="en-US" i="1" dirty="0"/>
              <a:t>focusing usage of resources, specialization, work efficiency, minimizing risks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7DE10-CC5B-7747-AB41-FADE6DC2F4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601" y="2878573"/>
            <a:ext cx="4666041" cy="31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62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D62E-7C7B-A04F-B21A-D33825B8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11. Cherry Picking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D78C5-6D14-1C48-822B-6B5071186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Desirable</a:t>
            </a:r>
            <a:r>
              <a:rPr lang="en-US" dirty="0"/>
              <a:t>:</a:t>
            </a:r>
          </a:p>
          <a:p>
            <a:pPr lvl="1"/>
            <a:r>
              <a:rPr lang="en-US" i="1" dirty="0"/>
              <a:t>In new domains where there are </a:t>
            </a:r>
            <a:r>
              <a:rPr lang="en-US" b="1" i="1" dirty="0"/>
              <a:t>plenty of opportunities </a:t>
            </a:r>
            <a:r>
              <a:rPr lang="en-US" i="1" dirty="0"/>
              <a:t>or </a:t>
            </a:r>
            <a:r>
              <a:rPr lang="en-US" b="1" i="1" dirty="0"/>
              <a:t>little competition</a:t>
            </a:r>
            <a:r>
              <a:rPr lang="en-US" i="1" dirty="0"/>
              <a:t>, or when an organization needs to </a:t>
            </a:r>
            <a:r>
              <a:rPr lang="en-US" b="1" i="1" dirty="0"/>
              <a:t>focus</a:t>
            </a:r>
            <a:r>
              <a:rPr lang="en-US" i="1" dirty="0"/>
              <a:t> usage of </a:t>
            </a:r>
            <a:r>
              <a:rPr lang="en-US" b="1" i="1" dirty="0"/>
              <a:t>scarce resources</a:t>
            </a:r>
            <a:r>
              <a:rPr lang="en-US" i="1" dirty="0"/>
              <a:t>.</a:t>
            </a:r>
            <a:endParaRPr lang="en-US" b="1" dirty="0">
              <a:solidFill>
                <a:srgbClr val="C00000"/>
              </a:solidFill>
            </a:endParaRP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Undesirable</a:t>
            </a:r>
            <a:r>
              <a:rPr lang="en-US" dirty="0"/>
              <a:t>:</a:t>
            </a:r>
          </a:p>
          <a:p>
            <a:pPr lvl="1"/>
            <a:r>
              <a:rPr lang="en-US" i="1" dirty="0"/>
              <a:t>In complex real-world situations as it may stimulate </a:t>
            </a:r>
            <a:r>
              <a:rPr lang="en-US" b="1" i="1" dirty="0"/>
              <a:t>solving easy instead of important problems</a:t>
            </a:r>
            <a:r>
              <a:rPr lang="en-US" i="1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21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CA4428-61DD-7E47-850B-F404286D0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493" y="2835462"/>
            <a:ext cx="3221256" cy="3092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21A0-3E3A-2C4C-B4D7-8D9CA7D7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367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/>
              <a:t>11 Patterns of Dynamics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DF307-A6BC-1B46-9ABB-91DB56D53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493" y="1163140"/>
            <a:ext cx="3728542" cy="1821881"/>
          </a:xfrm>
        </p:spPr>
        <p:txBody>
          <a:bodyPr>
            <a:normAutofit/>
          </a:bodyPr>
          <a:lstStyle/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/>
              <a:t>Co-Evolution of Problem-Solution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/>
              <a:t>Solution Looking for a Problem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/>
              <a:t>Pandora's Box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/>
              <a:t>The Force Awakens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b="1" dirty="0"/>
              <a:t>Puzzle Solving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86AA8D-F9A0-B34C-9BCE-07FA4E7672F6}"/>
              </a:ext>
            </a:extLst>
          </p:cNvPr>
          <p:cNvSpPr/>
          <p:nvPr/>
        </p:nvSpPr>
        <p:spPr>
          <a:xfrm>
            <a:off x="895817" y="5362726"/>
            <a:ext cx="3835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buFont typeface="+mj-lt"/>
              <a:buAutoNum type="arabicPeriod" startAt="6"/>
            </a:pPr>
            <a:r>
              <a:rPr lang="en-US" b="1" dirty="0">
                <a:latin typeface="+mj-lt"/>
              </a:rPr>
              <a:t>Your Design Is Your Reflection</a:t>
            </a:r>
          </a:p>
          <a:p>
            <a:pPr marL="514350" indent="-514350" fontAlgn="base">
              <a:buFont typeface="+mj-lt"/>
              <a:buAutoNum type="arabicPeriod" startAt="6"/>
            </a:pPr>
            <a:r>
              <a:rPr lang="en-US" b="1" dirty="0">
                <a:latin typeface="+mj-lt"/>
              </a:rPr>
              <a:t>You Are Reflection Of Your Design</a:t>
            </a:r>
          </a:p>
          <a:p>
            <a:pPr marL="514350" indent="-514350" fontAlgn="base">
              <a:buFont typeface="+mj-lt"/>
              <a:buAutoNum type="arabicPeriod" startAt="6"/>
            </a:pPr>
            <a:r>
              <a:rPr lang="en-US" b="1" dirty="0">
                <a:latin typeface="+mj-lt"/>
              </a:rPr>
              <a:t>Design-by-Buzzword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E85596-0D96-6340-B7C3-3F5EDFD7A400}"/>
              </a:ext>
            </a:extLst>
          </p:cNvPr>
          <p:cNvSpPr/>
          <p:nvPr/>
        </p:nvSpPr>
        <p:spPr>
          <a:xfrm>
            <a:off x="7953900" y="5306627"/>
            <a:ext cx="38352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fontAlgn="base">
              <a:buFont typeface="+mj-lt"/>
              <a:buAutoNum type="arabicPeriod" startAt="9"/>
            </a:pPr>
            <a:r>
              <a:rPr lang="en-US" b="1" dirty="0">
                <a:latin typeface="+mj-lt"/>
              </a:rPr>
              <a:t>Conformity</a:t>
            </a:r>
          </a:p>
          <a:p>
            <a:pPr marL="514350" indent="-514350" fontAlgn="base">
              <a:buFont typeface="+mj-lt"/>
              <a:buAutoNum type="arabicPeriod" startAt="9"/>
            </a:pPr>
            <a:r>
              <a:rPr lang="en-US" b="1" dirty="0">
                <a:latin typeface="+mj-lt"/>
              </a:rPr>
              <a:t>Commitment</a:t>
            </a:r>
          </a:p>
          <a:p>
            <a:pPr marL="514350" indent="-514350" fontAlgn="base">
              <a:buFont typeface="+mj-lt"/>
              <a:buAutoNum type="arabicPeriod" startAt="9"/>
            </a:pPr>
            <a:r>
              <a:rPr lang="en-US" b="1" dirty="0">
                <a:latin typeface="+mj-lt"/>
              </a:rPr>
              <a:t>Cherry Picking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0870-45F3-A140-9C35-B6391063CF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485" y="100976"/>
            <a:ext cx="2904627" cy="371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46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8165D-03C6-004A-89D6-D18963650279}"/>
              </a:ext>
            </a:extLst>
          </p:cNvPr>
          <p:cNvSpPr/>
          <p:nvPr/>
        </p:nvSpPr>
        <p:spPr>
          <a:xfrm>
            <a:off x="656348" y="4007844"/>
            <a:ext cx="9867667" cy="496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60B39-86C0-1A43-BBAE-88C5118E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E86A-0E72-2840-94B9-777BA1C35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Intro, definitions, model for analyzing design complexity</a:t>
            </a:r>
          </a:p>
          <a:p>
            <a:r>
              <a:rPr lang="en-US" dirty="0"/>
              <a:t>Patterns of Dynamics of Design Activities</a:t>
            </a:r>
          </a:p>
          <a:p>
            <a:pPr lvl="1"/>
            <a:r>
              <a:rPr lang="en-US" dirty="0"/>
              <a:t>Between Design Situations and Design Outcomes</a:t>
            </a:r>
          </a:p>
          <a:p>
            <a:pPr lvl="1"/>
            <a:r>
              <a:rPr lang="en-US" dirty="0"/>
              <a:t>Between Design Outcomes and Resources</a:t>
            </a:r>
          </a:p>
          <a:p>
            <a:pPr lvl="1"/>
            <a:r>
              <a:rPr lang="en-US" dirty="0"/>
              <a:t>Between Design Situations and Design Resources</a:t>
            </a:r>
          </a:p>
          <a:p>
            <a:r>
              <a:rPr lang="en-US" b="1" dirty="0"/>
              <a:t>Sources of Dynamics</a:t>
            </a:r>
          </a:p>
          <a:p>
            <a:r>
              <a:rPr lang="en-US" dirty="0"/>
              <a:t>Discussion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729605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5844-427E-EE48-A9FA-5CC957C4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Moving Target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2EBE3-B551-434D-9DD6-E15DE51F2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70664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Design situations, resources, and outcomes </a:t>
            </a:r>
            <a:r>
              <a:rPr lang="en-US" sz="2400" b="1" dirty="0"/>
              <a:t>change more rapidly than designers’ understanding of them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Designers need to work </a:t>
            </a:r>
            <a:r>
              <a:rPr lang="en-US" sz="2400" b="1" dirty="0"/>
              <a:t>without having significant experience</a:t>
            </a:r>
            <a:r>
              <a:rPr lang="en-US" sz="2400" dirty="0"/>
              <a:t> and </a:t>
            </a:r>
            <a:r>
              <a:rPr lang="en-US" sz="2400" b="1" dirty="0"/>
              <a:t>understanding</a:t>
            </a:r>
            <a:endParaRPr lang="en-US" sz="2400" dirty="0"/>
          </a:p>
          <a:p>
            <a:endParaRPr lang="en-US" sz="2400" b="1" dirty="0"/>
          </a:p>
          <a:p>
            <a:r>
              <a:rPr lang="en-US" sz="2400" b="1" dirty="0"/>
              <a:t>Waiting</a:t>
            </a:r>
            <a:r>
              <a:rPr lang="en-US" sz="2400" dirty="0"/>
              <a:t> to obtain more knowledge and better understanding is </a:t>
            </a:r>
            <a:r>
              <a:rPr lang="en-US" sz="2400" b="1" dirty="0"/>
              <a:t>risky</a:t>
            </a:r>
          </a:p>
          <a:p>
            <a:pPr lvl="1"/>
            <a:r>
              <a:rPr lang="en-US" sz="2000" dirty="0"/>
              <a:t>the issues may quickly become less relevant or obsolete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CC634-3EFE-1346-BDE6-0BC0577BA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522" y="1825625"/>
            <a:ext cx="3233732" cy="438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76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5844-427E-EE48-A9FA-5CC957C4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Moving Target 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2EBE3-B551-434D-9DD6-E15DE51F2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i="1" dirty="0">
                <a:hlinkClick r:id="rId2"/>
              </a:rPr>
              <a:t>The force awakens</a:t>
            </a:r>
            <a:r>
              <a:rPr lang="en-US" dirty="0"/>
              <a:t> pattern: rapid changes as a reaction to a design effort + lack of understanding / experience with similar situations</a:t>
            </a:r>
          </a:p>
          <a:p>
            <a:endParaRPr lang="en-US" dirty="0"/>
          </a:p>
          <a:p>
            <a:r>
              <a:rPr lang="en-US" dirty="0"/>
              <a:t>The </a:t>
            </a:r>
            <a:r>
              <a:rPr lang="en-US" i="1" dirty="0">
                <a:hlinkClick r:id="rId3"/>
              </a:rPr>
              <a:t>co-evolution of problem-solution</a:t>
            </a:r>
            <a:r>
              <a:rPr lang="en-US" i="1" dirty="0"/>
              <a:t> </a:t>
            </a:r>
            <a:r>
              <a:rPr lang="en-US" dirty="0"/>
              <a:t>pattern designers are dealing with new situations with little previous projects and experiences</a:t>
            </a:r>
          </a:p>
          <a:p>
            <a:endParaRPr lang="en-US" dirty="0"/>
          </a:p>
          <a:p>
            <a:r>
              <a:rPr lang="en-US" dirty="0"/>
              <a:t>The </a:t>
            </a:r>
            <a:r>
              <a:rPr lang="en-US" i="1" dirty="0">
                <a:hlinkClick r:id="rId4"/>
              </a:rPr>
              <a:t>Design-by-Buzzword</a:t>
            </a:r>
            <a:r>
              <a:rPr lang="en-US" dirty="0"/>
              <a:t> pattern, may contribute to the constant change, introducing new opportunities that change design situations</a:t>
            </a:r>
          </a:p>
        </p:txBody>
      </p:sp>
    </p:spTree>
    <p:extLst>
      <p:ext uri="{BB962C8B-B14F-4D97-AF65-F5344CB8AC3E}">
        <p14:creationId xmlns:p14="http://schemas.microsoft.com/office/powerpoint/2010/main" val="2708392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7D15-82B4-8144-A30F-0F8F2FF1C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67" y="365125"/>
            <a:ext cx="11281145" cy="1325563"/>
          </a:xfrm>
        </p:spPr>
        <p:txBody>
          <a:bodyPr/>
          <a:lstStyle/>
          <a:p>
            <a:r>
              <a:rPr lang="en-US" dirty="0"/>
              <a:t>Looking at Design Complexity Structurally</a:t>
            </a:r>
          </a:p>
        </p:txBody>
      </p:sp>
      <p:sp>
        <p:nvSpPr>
          <p:cNvPr id="5" name="Oval 36">
            <a:extLst>
              <a:ext uri="{FF2B5EF4-FFF2-40B4-BE49-F238E27FC236}">
                <a16:creationId xmlns:a16="http://schemas.microsoft.com/office/drawing/2014/main" id="{D4A3B688-ABE9-B648-AF38-58283055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9068" y="2924974"/>
            <a:ext cx="3083176" cy="3083176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vert="horz" wrap="square" lIns="91440" tIns="0" rIns="91440" bIns="4680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2"/>
              </a:solidFill>
              <a:latin typeface="TheSans B4SemiLight" charset="0"/>
              <a:ea typeface="TheSans B4SemiLight" charset="0"/>
              <a:cs typeface="TheSans B4SemiLight" charset="0"/>
            </a:endParaRPr>
          </a:p>
        </p:txBody>
      </p:sp>
      <p:sp>
        <p:nvSpPr>
          <p:cNvPr id="6" name="Oval 36">
            <a:extLst>
              <a:ext uri="{FF2B5EF4-FFF2-40B4-BE49-F238E27FC236}">
                <a16:creationId xmlns:a16="http://schemas.microsoft.com/office/drawing/2014/main" id="{EBF63301-1603-8542-BF6B-06FE52686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828" y="3744841"/>
            <a:ext cx="706812" cy="7068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non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TheSans B4SemiLight" charset="0"/>
                <a:ea typeface="TheSans B4SemiLight" charset="0"/>
                <a:cs typeface="TheSans B4SemiLight" charset="0"/>
              </a:rPr>
              <a:t>Situation</a:t>
            </a:r>
          </a:p>
        </p:txBody>
      </p:sp>
      <p:sp>
        <p:nvSpPr>
          <p:cNvPr id="7" name="Oval 36">
            <a:extLst>
              <a:ext uri="{FF2B5EF4-FFF2-40B4-BE49-F238E27FC236}">
                <a16:creationId xmlns:a16="http://schemas.microsoft.com/office/drawing/2014/main" id="{BD1C0BC3-FD7B-8D47-8E5E-077A5BAD7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2338" y="3744841"/>
            <a:ext cx="706812" cy="7068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none" lIns="0" tIns="4680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TheSans B4SemiLight" charset="0"/>
                <a:ea typeface="TheSans B4SemiLight" charset="0"/>
                <a:cs typeface="TheSans B4SemiLight" charset="0"/>
              </a:rPr>
              <a:t>Outcome</a:t>
            </a:r>
          </a:p>
        </p:txBody>
      </p:sp>
      <p:sp>
        <p:nvSpPr>
          <p:cNvPr id="8" name="Oval 36">
            <a:extLst>
              <a:ext uri="{FF2B5EF4-FFF2-40B4-BE49-F238E27FC236}">
                <a16:creationId xmlns:a16="http://schemas.microsoft.com/office/drawing/2014/main" id="{872EFFB5-C447-E34D-ACF6-EC9B3AA7F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1159" y="4952840"/>
            <a:ext cx="706812" cy="706812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TheSans B4SemiLight" charset="0"/>
                <a:ea typeface="TheSans B4SemiLight" charset="0"/>
                <a:cs typeface="TheSans B4SemiLight" charset="0"/>
              </a:rPr>
              <a:t>Resources</a:t>
            </a:r>
          </a:p>
        </p:txBody>
      </p:sp>
      <p:sp>
        <p:nvSpPr>
          <p:cNvPr id="9" name="Oval 36">
            <a:extLst>
              <a:ext uri="{FF2B5EF4-FFF2-40B4-BE49-F238E27FC236}">
                <a16:creationId xmlns:a16="http://schemas.microsoft.com/office/drawing/2014/main" id="{A5136E2D-2CFA-8F42-94E3-FA97BDD93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286" y="2105364"/>
            <a:ext cx="4042561" cy="404256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2"/>
              </a:solidFill>
              <a:latin typeface="TheSans B4SemiLight" charset="0"/>
              <a:ea typeface="TheSans B4SemiLight" charset="0"/>
              <a:cs typeface="TheSans B4SemiLight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F25275-8FEA-F341-A5E8-A39BB51F568B}"/>
              </a:ext>
            </a:extLst>
          </p:cNvPr>
          <p:cNvCxnSpPr>
            <a:stCxn id="8" idx="6"/>
            <a:endCxn id="11" idx="2"/>
          </p:cNvCxnSpPr>
          <p:nvPr/>
        </p:nvCxnSpPr>
        <p:spPr>
          <a:xfrm>
            <a:off x="5560640" y="4098247"/>
            <a:ext cx="991698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F6A9AC-20DC-9A46-BB67-C75F674B82AB}"/>
              </a:ext>
            </a:extLst>
          </p:cNvPr>
          <p:cNvCxnSpPr>
            <a:stCxn id="8" idx="5"/>
            <a:endCxn id="14" idx="1"/>
          </p:cNvCxnSpPr>
          <p:nvPr/>
        </p:nvCxnSpPr>
        <p:spPr>
          <a:xfrm>
            <a:off x="5457134" y="4348147"/>
            <a:ext cx="347539" cy="708207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8DCF7B-6982-304A-9E34-395B389FFF22}"/>
              </a:ext>
            </a:extLst>
          </p:cNvPr>
          <p:cNvCxnSpPr>
            <a:stCxn id="11" idx="3"/>
            <a:endCxn id="14" idx="7"/>
          </p:cNvCxnSpPr>
          <p:nvPr/>
        </p:nvCxnSpPr>
        <p:spPr>
          <a:xfrm flipH="1">
            <a:off x="6304465" y="4348147"/>
            <a:ext cx="351387" cy="708207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90FE4-1B12-5143-A9AF-48A180DF5970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4279153" y="4098247"/>
            <a:ext cx="574675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C742BB-5D44-A743-9003-464F48BF7BA4}"/>
              </a:ext>
            </a:extLst>
          </p:cNvPr>
          <p:cNvCxnSpPr>
            <a:endCxn id="14" idx="4"/>
          </p:cNvCxnSpPr>
          <p:nvPr/>
        </p:nvCxnSpPr>
        <p:spPr>
          <a:xfrm flipH="1" flipV="1">
            <a:off x="6054565" y="5659652"/>
            <a:ext cx="5296" cy="418386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D84ADA-9322-9C4E-88F0-78A1B73F0404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7259150" y="4098247"/>
            <a:ext cx="583010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1C239F2-018C-7A49-A6BF-33EAC6140347}"/>
              </a:ext>
            </a:extLst>
          </p:cNvPr>
          <p:cNvSpPr/>
          <p:nvPr/>
        </p:nvSpPr>
        <p:spPr>
          <a:xfrm>
            <a:off x="5221154" y="2261518"/>
            <a:ext cx="168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TheSans B4SemiLight" charset="0"/>
                <a:ea typeface="TheSans B4SemiLight" charset="0"/>
                <a:cs typeface="TheSans B4SemiLight" charset="0"/>
              </a:rPr>
              <a:t>External World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2DB62A-8723-4145-85DF-E5E95BC5146B}"/>
              </a:ext>
            </a:extLst>
          </p:cNvPr>
          <p:cNvSpPr/>
          <p:nvPr/>
        </p:nvSpPr>
        <p:spPr>
          <a:xfrm>
            <a:off x="5223470" y="3113704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TheSans B4SemiLight" charset="0"/>
                <a:ea typeface="TheSans B4SemiLight" charset="0"/>
                <a:cs typeface="TheSans B4SemiLight" charset="0"/>
              </a:rPr>
              <a:t>Design Activity</a:t>
            </a:r>
          </a:p>
        </p:txBody>
      </p:sp>
    </p:spTree>
    <p:extLst>
      <p:ext uri="{BB962C8B-B14F-4D97-AF65-F5344CB8AC3E}">
        <p14:creationId xmlns:p14="http://schemas.microsoft.com/office/powerpoint/2010/main" val="24708570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99188-2A5F-BF46-BD32-1A2BC07B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Increasing Interconnectivity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7CCBA-67F4-AB44-932F-5FDA7A01C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64328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Design situations, design outcome, design resources</a:t>
            </a:r>
            <a:br>
              <a:rPr lang="en-US" sz="2400" dirty="0"/>
            </a:br>
            <a:r>
              <a:rPr lang="en-US" sz="2400" dirty="0"/>
              <a:t>are increasingly </a:t>
            </a:r>
            <a:r>
              <a:rPr lang="en-US" sz="2400" b="1" dirty="0"/>
              <a:t>more globally interconnected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There are </a:t>
            </a:r>
            <a:r>
              <a:rPr lang="en-US" sz="2400" b="1" dirty="0"/>
              <a:t>more ways or channels </a:t>
            </a:r>
            <a:r>
              <a:rPr lang="en-US" sz="2400" dirty="0"/>
              <a:t>through which</a:t>
            </a:r>
            <a:br>
              <a:rPr lang="en-US" sz="2400" dirty="0"/>
            </a:br>
            <a:r>
              <a:rPr lang="en-US" sz="2400" dirty="0"/>
              <a:t>a design activity may be </a:t>
            </a:r>
            <a:r>
              <a:rPr lang="en-US" sz="2400" b="1" dirty="0"/>
              <a:t>influenced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DF1B0-B560-4540-894B-5BDC71D215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789" y="1690688"/>
            <a:ext cx="3560203" cy="48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34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99188-2A5F-BF46-BD32-1A2BC07B0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Increasing Interconnectivity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7CCBA-67F4-AB44-932F-5FDA7A01C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23358" cy="4351338"/>
          </a:xfrm>
        </p:spPr>
        <p:txBody>
          <a:bodyPr>
            <a:normAutofit/>
          </a:bodyPr>
          <a:lstStyle/>
          <a:p>
            <a:r>
              <a:rPr lang="en-US" dirty="0"/>
              <a:t>The </a:t>
            </a:r>
            <a:r>
              <a:rPr lang="en-US" i="1" dirty="0">
                <a:hlinkClick r:id="rId2"/>
              </a:rPr>
              <a:t>force awakens</a:t>
            </a:r>
            <a:r>
              <a:rPr lang="en-US" dirty="0"/>
              <a:t> pattern is often a direct consequence of the impact of design outcomes on external, globally connected context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3"/>
              </a:rPr>
              <a:t>Pandora's Box</a:t>
            </a:r>
            <a:r>
              <a:rPr lang="en-US" dirty="0"/>
              <a:t> pattern is a consequence of a chain of unforeseen consequences of design in interconnected environments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4"/>
              </a:rPr>
              <a:t>conformity</a:t>
            </a:r>
            <a:r>
              <a:rPr lang="en-US" i="1" dirty="0"/>
              <a:t> </a:t>
            </a:r>
            <a:r>
              <a:rPr lang="en-US" dirty="0"/>
              <a:t>pattern is in part a result of the ability of design professionals to quickly obtain globally accessible knowledge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5"/>
              </a:rPr>
              <a:t>Design-by-Buzzword</a:t>
            </a:r>
            <a:r>
              <a:rPr lang="en-US" dirty="0"/>
              <a:t> pattern may lead to successful design outcomes because of globally connected environments</a:t>
            </a:r>
          </a:p>
          <a:p>
            <a:pPr lvl="1"/>
            <a:r>
              <a:rPr lang="en-US" dirty="0"/>
              <a:t>enable more people to interact with design and find novel applications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54270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A774D-AD51-504C-888B-3C02C38F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and Creativity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8FD9-2F81-5346-A5C8-876BC00C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21628" cy="4351338"/>
          </a:xfrm>
        </p:spPr>
        <p:txBody>
          <a:bodyPr/>
          <a:lstStyle/>
          <a:p>
            <a:r>
              <a:rPr lang="en-US" b="1" dirty="0"/>
              <a:t>Behaviors</a:t>
            </a:r>
            <a:r>
              <a:rPr lang="en-US" dirty="0"/>
              <a:t> and </a:t>
            </a:r>
            <a:r>
              <a:rPr lang="en-US" b="1" dirty="0"/>
              <a:t>expectations</a:t>
            </a:r>
            <a:r>
              <a:rPr lang="en-US" dirty="0"/>
              <a:t> of people are continually </a:t>
            </a:r>
            <a:r>
              <a:rPr lang="en-US" b="1" dirty="0"/>
              <a:t>changing</a:t>
            </a:r>
            <a:r>
              <a:rPr lang="en-US" dirty="0"/>
              <a:t> due to their </a:t>
            </a:r>
            <a:r>
              <a:rPr lang="en-US" b="1" dirty="0"/>
              <a:t>learning</a:t>
            </a:r>
            <a:r>
              <a:rPr lang="en-US" dirty="0"/>
              <a:t> and </a:t>
            </a:r>
            <a:r>
              <a:rPr lang="en-US" b="1" dirty="0"/>
              <a:t>creativity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0E8CF-6197-9442-BED4-30E5BB4160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576" y="1960629"/>
            <a:ext cx="3552712" cy="2664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C00619-2173-4847-BC19-828222CCC8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605" y="3355089"/>
            <a:ext cx="2796818" cy="25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532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A774D-AD51-504C-888B-3C02C38F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and Creativity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8FD9-2F81-5346-A5C8-876BC00C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11326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 </a:t>
            </a:r>
            <a:r>
              <a:rPr lang="en-US" i="1" dirty="0">
                <a:hlinkClick r:id="rId2"/>
              </a:rPr>
              <a:t>co-evolution of problem-solution</a:t>
            </a:r>
            <a:r>
              <a:rPr lang="en-US" dirty="0"/>
              <a:t> pattern is often a consequence of learning and creativity of both designers and their clients 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3"/>
              </a:rPr>
              <a:t>force awakens</a:t>
            </a:r>
            <a:r>
              <a:rPr lang="en-US" i="1" dirty="0"/>
              <a:t> </a:t>
            </a:r>
            <a:r>
              <a:rPr lang="en-US" dirty="0"/>
              <a:t>pattern is a consequence of people outside the design activity learning about the value of the design outcome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4"/>
              </a:rPr>
              <a:t>solution looking for a problem</a:t>
            </a:r>
            <a:r>
              <a:rPr lang="en-US" dirty="0"/>
              <a:t> pattern is a consequence of people’s creativity in finding new uses for existing solutions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5"/>
              </a:rPr>
              <a:t>commitment</a:t>
            </a:r>
            <a:r>
              <a:rPr lang="en-US" dirty="0"/>
              <a:t> pattern, committing to using some design resources facilitates learning and mastering of its usage</a:t>
            </a:r>
          </a:p>
          <a:p>
            <a:r>
              <a:rPr lang="en-US" dirty="0"/>
              <a:t>The </a:t>
            </a:r>
            <a:r>
              <a:rPr lang="en-US" b="1" i="1" u="sng" dirty="0"/>
              <a:t>conformity</a:t>
            </a:r>
            <a:r>
              <a:rPr lang="en-US" i="1" dirty="0"/>
              <a:t> </a:t>
            </a:r>
            <a:r>
              <a:rPr lang="en-US" dirty="0"/>
              <a:t>pattern is a consequence of design professionals being able to quickly learning how to use the same popular design resource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5"/>
              </a:rPr>
              <a:t>eating its own dog food</a:t>
            </a:r>
            <a:r>
              <a:rPr lang="en-US" dirty="0"/>
              <a:t> pattern is an attempt to stimulate intensive learn within the design company about their designs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6"/>
              </a:rPr>
              <a:t>cherry picking</a:t>
            </a:r>
            <a:r>
              <a:rPr lang="en-US" dirty="0"/>
              <a:t> pattern may be viewed as an attempt to avoid risks and costs of extensive learning</a:t>
            </a:r>
          </a:p>
        </p:txBody>
      </p:sp>
    </p:spTree>
    <p:extLst>
      <p:ext uri="{BB962C8B-B14F-4D97-AF65-F5344CB8AC3E}">
        <p14:creationId xmlns:p14="http://schemas.microsoft.com/office/powerpoint/2010/main" val="3204669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152F-3F23-D249-A578-D0499DCE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Tacit Knowledge and Skills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C4FC0-3BD5-A74A-B9EE-4227BBC32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10659" cy="4351338"/>
          </a:xfrm>
        </p:spPr>
        <p:txBody>
          <a:bodyPr>
            <a:normAutofit/>
          </a:bodyPr>
          <a:lstStyle/>
          <a:p>
            <a:r>
              <a:rPr lang="en-US" sz="2400" dirty="0"/>
              <a:t>Designers are relying on </a:t>
            </a:r>
            <a:r>
              <a:rPr lang="en-US" sz="2400" b="1" dirty="0"/>
              <a:t>tacit knowledge and skills</a:t>
            </a:r>
            <a:r>
              <a:rPr lang="en-US" sz="2400" dirty="0"/>
              <a:t> that they </a:t>
            </a:r>
            <a:r>
              <a:rPr lang="en-US" sz="2400" b="1" dirty="0"/>
              <a:t>do not fully understand</a:t>
            </a:r>
            <a:r>
              <a:rPr lang="en-US" sz="2400" dirty="0"/>
              <a:t> and </a:t>
            </a:r>
            <a:r>
              <a:rPr lang="en-US" sz="2400" b="1" dirty="0"/>
              <a:t>cannot fully explain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Because of its </a:t>
            </a:r>
            <a:r>
              <a:rPr lang="en-US" sz="2400" b="1" dirty="0"/>
              <a:t>implicit nature</a:t>
            </a:r>
            <a:r>
              <a:rPr lang="en-US" sz="2400" dirty="0"/>
              <a:t>, it is hard to predict what effects tacit knowledge will have in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E7558-D7E5-3B44-B8C8-02C1A2461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542" y="1974654"/>
            <a:ext cx="3811474" cy="25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74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5152F-3F23-D249-A578-D0499DCE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Tacit Knowledge and Skills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C4FC0-3BD5-A74A-B9EE-4227BBC32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61721" cy="4351338"/>
          </a:xfrm>
        </p:spPr>
        <p:txBody>
          <a:bodyPr>
            <a:normAutofit/>
          </a:bodyPr>
          <a:lstStyle/>
          <a:p>
            <a:r>
              <a:rPr lang="en-US" dirty="0"/>
              <a:t>The </a:t>
            </a:r>
            <a:r>
              <a:rPr lang="en-US" dirty="0">
                <a:hlinkClick r:id="rId2"/>
              </a:rPr>
              <a:t>co-evolution of problem-solution</a:t>
            </a:r>
            <a:r>
              <a:rPr lang="en-US" dirty="0"/>
              <a:t> pattern is often a consequence of actions based on intuition, judgment, and tacit skills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3"/>
              </a:rPr>
              <a:t>commitment</a:t>
            </a:r>
            <a:r>
              <a:rPr lang="en-US" dirty="0"/>
              <a:t> pattern as mastering usage of tools often requires acquiring an extensive set of tacit knowledge and skills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6897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DC80-33F3-C346-8356-19CC7D98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A4532-4A56-4141-9CA8-BB41C7C60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762195" cy="4351338"/>
          </a:xfrm>
        </p:spPr>
        <p:txBody>
          <a:bodyPr/>
          <a:lstStyle/>
          <a:p>
            <a:r>
              <a:rPr lang="en-US" dirty="0"/>
              <a:t>Design situations, resources, and outcomes are </a:t>
            </a:r>
            <a:r>
              <a:rPr lang="en-US" b="1" dirty="0"/>
              <a:t>complex socio-technical systems</a:t>
            </a:r>
            <a:r>
              <a:rPr lang="en-US" dirty="0"/>
              <a:t>, with complex, difficult to predict dynamics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59B008-8575-C544-9D86-9E58289969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8687" y="2083589"/>
            <a:ext cx="2702564" cy="3073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429BC4-1D8A-CA43-92A9-DE393D1300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197" y="4176694"/>
            <a:ext cx="3301114" cy="1757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76748-1D0D-8E4C-987D-77AF78BF5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236" y="3705611"/>
            <a:ext cx="17399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46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DC80-33F3-C346-8356-19CC7D983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A4532-4A56-4141-9CA8-BB41C7C60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14663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 </a:t>
            </a:r>
            <a:r>
              <a:rPr lang="en-US" i="1" dirty="0">
                <a:hlinkClick r:id="rId2"/>
              </a:rPr>
              <a:t>force awakens</a:t>
            </a:r>
            <a:r>
              <a:rPr lang="en-US" dirty="0"/>
              <a:t> pattern is often a consequence of complex social dynamics in society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3"/>
              </a:rPr>
              <a:t>Design-by-Buzzword</a:t>
            </a:r>
            <a:r>
              <a:rPr lang="en-US" dirty="0"/>
              <a:t> pattern is in many ways a consequence of social dynamics related to the adoption of new technologies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4"/>
              </a:rPr>
              <a:t>conformity</a:t>
            </a:r>
            <a:r>
              <a:rPr lang="en-US" i="1" dirty="0"/>
              <a:t> </a:t>
            </a:r>
            <a:r>
              <a:rPr lang="en-US" dirty="0"/>
              <a:t>pattern may be viewed as a consequence of workings of social mechanisms, such as peer-pressure in the community of designers, popularity of some design resources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5"/>
              </a:rPr>
              <a:t>commitment</a:t>
            </a:r>
            <a:r>
              <a:rPr lang="en-US" dirty="0"/>
              <a:t> pattern may be influenced by social dynamics related to promotion of some design resource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6"/>
              </a:rPr>
              <a:t>your design is your reflection</a:t>
            </a:r>
            <a:r>
              <a:rPr lang="en-US" dirty="0"/>
              <a:t> pattern, is related to social dynamics within design organizations and teams</a:t>
            </a:r>
          </a:p>
        </p:txBody>
      </p:sp>
    </p:spTree>
    <p:extLst>
      <p:ext uri="{BB962C8B-B14F-4D97-AF65-F5344CB8AC3E}">
        <p14:creationId xmlns:p14="http://schemas.microsoft.com/office/powerpoint/2010/main" val="3704063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4ADB-9BC6-3140-A997-D82BA07C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Lack of Strong Principles, Theories, Laws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AE740-4A91-FB47-884D-4556DC80C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529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Designers are dealing with </a:t>
            </a:r>
            <a:r>
              <a:rPr lang="en-US" b="1" dirty="0"/>
              <a:t>poorly understood phenomena</a:t>
            </a:r>
            <a:r>
              <a:rPr lang="en-US" dirty="0"/>
              <a:t>, for which we do not have strong underlying principles, theories, and laws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48CC0-2A20-2849-93ED-DED92016C7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988" y="1972406"/>
            <a:ext cx="3414812" cy="420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188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74ADB-9BC6-3140-A997-D82BA07C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Lack of Strong Principles, Theories, Laws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AE740-4A91-FB47-884D-4556DC80C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0905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 </a:t>
            </a:r>
            <a:r>
              <a:rPr lang="en-US" i="1" dirty="0">
                <a:hlinkClick r:id="rId2"/>
              </a:rPr>
              <a:t>force awakens</a:t>
            </a:r>
            <a:r>
              <a:rPr lang="en-US" dirty="0"/>
              <a:t> and </a:t>
            </a:r>
            <a:r>
              <a:rPr lang="en-US" i="1" dirty="0">
                <a:hlinkClick r:id="rId3"/>
              </a:rPr>
              <a:t>Pandora's Box</a:t>
            </a:r>
            <a:r>
              <a:rPr lang="en-US" dirty="0"/>
              <a:t> patterns, are partially a consequence of our inability to estimate the impact of our design efforts in a broader context</a:t>
            </a:r>
          </a:p>
          <a:p>
            <a:r>
              <a:rPr lang="en-US" dirty="0"/>
              <a:t>The </a:t>
            </a:r>
            <a:r>
              <a:rPr lang="en-US" dirty="0">
                <a:hlinkClick r:id="rId4"/>
              </a:rPr>
              <a:t>co-evolution of problem-solution</a:t>
            </a:r>
            <a:r>
              <a:rPr lang="en-US" dirty="0"/>
              <a:t> pattern partially happens due to lack of knowledge and theories about a particular design situation and our inability to develop sufficient understanding of the design situation beforehand</a:t>
            </a:r>
          </a:p>
          <a:p>
            <a:r>
              <a:rPr lang="en-US" dirty="0"/>
              <a:t>The </a:t>
            </a:r>
            <a:r>
              <a:rPr lang="en-US" i="1" dirty="0">
                <a:hlinkClick r:id="rId5"/>
              </a:rPr>
              <a:t>solution looking for a problem</a:t>
            </a:r>
            <a:r>
              <a:rPr lang="en-US" dirty="0"/>
              <a:t> and </a:t>
            </a:r>
            <a:r>
              <a:rPr lang="en-US" i="1" dirty="0">
                <a:hlinkClick r:id="rId6"/>
              </a:rPr>
              <a:t>Design-by-Buzzword</a:t>
            </a:r>
            <a:r>
              <a:rPr lang="en-US" dirty="0"/>
              <a:t> patterns, practically assume that our current understanding and predicted usages of some technology are limited, and that new, unpredicted usages will emerge.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45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7D15-82B4-8144-A30F-0F8F2FF1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84B96-D445-524C-9D55-10AEB9E01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679578" cy="472403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Structuring</a:t>
            </a:r>
            <a:r>
              <a:rPr lang="en-US" dirty="0"/>
              <a:t> discussion using</a:t>
            </a:r>
            <a:br>
              <a:rPr lang="en-US" dirty="0"/>
            </a:br>
            <a:r>
              <a:rPr lang="en-US" dirty="0"/>
              <a:t>the axis of the model</a:t>
            </a:r>
          </a:p>
          <a:p>
            <a:r>
              <a:rPr lang="en-US" b="1" dirty="0"/>
              <a:t>Complexity</a:t>
            </a:r>
            <a:r>
              <a:rPr lang="en-US" dirty="0"/>
              <a:t> characteristic for </a:t>
            </a:r>
            <a:r>
              <a:rPr lang="en-US" b="1" dirty="0"/>
              <a:t>design</a:t>
            </a:r>
            <a:r>
              <a:rPr lang="en-US" dirty="0"/>
              <a:t> emerges from inherent </a:t>
            </a:r>
            <a:r>
              <a:rPr lang="en-US" b="1" i="1" dirty="0"/>
              <a:t>dynamics of design activities</a:t>
            </a:r>
            <a:r>
              <a:rPr lang="en-US" dirty="0"/>
              <a:t> </a:t>
            </a:r>
          </a:p>
          <a:p>
            <a:r>
              <a:rPr lang="en-US" dirty="0"/>
              <a:t>Messy, dynamic, highly interdependent, unpredictable dynamics between design </a:t>
            </a:r>
            <a:r>
              <a:rPr lang="en-US" b="1" u="sng" dirty="0"/>
              <a:t>situations</a:t>
            </a:r>
            <a:r>
              <a:rPr lang="en-US" dirty="0"/>
              <a:t>, design </a:t>
            </a:r>
            <a:r>
              <a:rPr lang="en-US" b="1" u="sng" dirty="0"/>
              <a:t>outcomes</a:t>
            </a:r>
            <a:r>
              <a:rPr lang="en-US" dirty="0"/>
              <a:t>, and design </a:t>
            </a:r>
            <a:r>
              <a:rPr lang="en-US" b="1" u="sng" dirty="0"/>
              <a:t>resources</a:t>
            </a:r>
          </a:p>
          <a:p>
            <a:endParaRPr lang="en-US" b="1" u="sng" dirty="0"/>
          </a:p>
          <a:p>
            <a:r>
              <a:rPr lang="en-US" b="1" u="sng" dirty="0"/>
              <a:t>Universal</a:t>
            </a:r>
            <a:r>
              <a:rPr lang="en-US" dirty="0"/>
              <a:t> for all design disciplines</a:t>
            </a:r>
          </a:p>
        </p:txBody>
      </p:sp>
      <p:sp>
        <p:nvSpPr>
          <p:cNvPr id="5" name="Oval 36">
            <a:extLst>
              <a:ext uri="{FF2B5EF4-FFF2-40B4-BE49-F238E27FC236}">
                <a16:creationId xmlns:a16="http://schemas.microsoft.com/office/drawing/2014/main" id="{D4A3B688-ABE9-B648-AF38-58283055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2119" y="2645235"/>
            <a:ext cx="3083176" cy="3083176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prstDash val="dash"/>
            <a:round/>
            <a:headEnd/>
            <a:tailEnd/>
          </a:ln>
        </p:spPr>
        <p:txBody>
          <a:bodyPr vert="horz" wrap="square" lIns="91440" tIns="0" rIns="91440" bIns="4680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2"/>
              </a:solidFill>
              <a:latin typeface="TheSans B4SemiLight" charset="0"/>
              <a:ea typeface="TheSans B4SemiLight" charset="0"/>
              <a:cs typeface="TheSans B4SemiLight" charset="0"/>
            </a:endParaRPr>
          </a:p>
        </p:txBody>
      </p:sp>
      <p:sp>
        <p:nvSpPr>
          <p:cNvPr id="6" name="Oval 36">
            <a:extLst>
              <a:ext uri="{FF2B5EF4-FFF2-40B4-BE49-F238E27FC236}">
                <a16:creationId xmlns:a16="http://schemas.microsoft.com/office/drawing/2014/main" id="{EBF63301-1603-8542-BF6B-06FE52686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6879" y="3465102"/>
            <a:ext cx="706812" cy="7068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non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TheSans B4SemiLight" charset="0"/>
                <a:ea typeface="TheSans B4SemiLight" charset="0"/>
                <a:cs typeface="TheSans B4SemiLight" charset="0"/>
              </a:rPr>
              <a:t>Situation</a:t>
            </a:r>
          </a:p>
        </p:txBody>
      </p:sp>
      <p:sp>
        <p:nvSpPr>
          <p:cNvPr id="7" name="Oval 36">
            <a:extLst>
              <a:ext uri="{FF2B5EF4-FFF2-40B4-BE49-F238E27FC236}">
                <a16:creationId xmlns:a16="http://schemas.microsoft.com/office/drawing/2014/main" id="{BD1C0BC3-FD7B-8D47-8E5E-077A5BAD7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5389" y="3465102"/>
            <a:ext cx="706812" cy="7068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none" lIns="0" tIns="4680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TheSans B4SemiLight" charset="0"/>
                <a:ea typeface="TheSans B4SemiLight" charset="0"/>
                <a:cs typeface="TheSans B4SemiLight" charset="0"/>
              </a:rPr>
              <a:t>Outcome</a:t>
            </a:r>
          </a:p>
        </p:txBody>
      </p:sp>
      <p:sp>
        <p:nvSpPr>
          <p:cNvPr id="8" name="Oval 36">
            <a:extLst>
              <a:ext uri="{FF2B5EF4-FFF2-40B4-BE49-F238E27FC236}">
                <a16:creationId xmlns:a16="http://schemas.microsoft.com/office/drawing/2014/main" id="{872EFFB5-C447-E34D-ACF6-EC9B3AA7F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10" y="4673101"/>
            <a:ext cx="706812" cy="70681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TheSans B4SemiLight" charset="0"/>
                <a:ea typeface="TheSans B4SemiLight" charset="0"/>
                <a:cs typeface="TheSans B4SemiLight" charset="0"/>
              </a:rPr>
              <a:t>Resources</a:t>
            </a:r>
          </a:p>
        </p:txBody>
      </p:sp>
      <p:sp>
        <p:nvSpPr>
          <p:cNvPr id="9" name="Oval 36">
            <a:extLst>
              <a:ext uri="{FF2B5EF4-FFF2-40B4-BE49-F238E27FC236}">
                <a16:creationId xmlns:a16="http://schemas.microsoft.com/office/drawing/2014/main" id="{A5136E2D-2CFA-8F42-94E3-FA97BDD93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337" y="1825625"/>
            <a:ext cx="4042561" cy="4042561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dirty="0">
              <a:solidFill>
                <a:schemeClr val="accent2"/>
              </a:solidFill>
              <a:latin typeface="TheSans B4SemiLight" charset="0"/>
              <a:ea typeface="TheSans B4SemiLight" charset="0"/>
              <a:cs typeface="TheSans B4SemiLight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F25275-8FEA-F341-A5E8-A39BB51F568B}"/>
              </a:ext>
            </a:extLst>
          </p:cNvPr>
          <p:cNvCxnSpPr>
            <a:stCxn id="8" idx="6"/>
            <a:endCxn id="11" idx="2"/>
          </p:cNvCxnSpPr>
          <p:nvPr/>
        </p:nvCxnSpPr>
        <p:spPr>
          <a:xfrm>
            <a:off x="8973691" y="3818508"/>
            <a:ext cx="991698" cy="0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F6A9AC-20DC-9A46-BB67-C75F674B82AB}"/>
              </a:ext>
            </a:extLst>
          </p:cNvPr>
          <p:cNvCxnSpPr>
            <a:stCxn id="8" idx="5"/>
            <a:endCxn id="14" idx="1"/>
          </p:cNvCxnSpPr>
          <p:nvPr/>
        </p:nvCxnSpPr>
        <p:spPr>
          <a:xfrm>
            <a:off x="8870185" y="4068408"/>
            <a:ext cx="347539" cy="708207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98DCF7B-6982-304A-9E34-395B389FFF22}"/>
              </a:ext>
            </a:extLst>
          </p:cNvPr>
          <p:cNvCxnSpPr>
            <a:stCxn id="11" idx="3"/>
            <a:endCxn id="14" idx="7"/>
          </p:cNvCxnSpPr>
          <p:nvPr/>
        </p:nvCxnSpPr>
        <p:spPr>
          <a:xfrm flipH="1">
            <a:off x="9717516" y="4068408"/>
            <a:ext cx="351387" cy="708207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3D90FE4-1B12-5143-A9AF-48A180DF5970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7692204" y="3818508"/>
            <a:ext cx="574675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C742BB-5D44-A743-9003-464F48BF7BA4}"/>
              </a:ext>
            </a:extLst>
          </p:cNvPr>
          <p:cNvCxnSpPr>
            <a:endCxn id="14" idx="4"/>
          </p:cNvCxnSpPr>
          <p:nvPr/>
        </p:nvCxnSpPr>
        <p:spPr>
          <a:xfrm flipH="1" flipV="1">
            <a:off x="9467616" y="5379913"/>
            <a:ext cx="5296" cy="418386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D84ADA-9322-9C4E-88F0-78A1B73F0404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10672201" y="3818508"/>
            <a:ext cx="583010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1C239F2-018C-7A49-A6BF-33EAC6140347}"/>
              </a:ext>
            </a:extLst>
          </p:cNvPr>
          <p:cNvSpPr/>
          <p:nvPr/>
        </p:nvSpPr>
        <p:spPr>
          <a:xfrm>
            <a:off x="8634205" y="1981779"/>
            <a:ext cx="168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TheSans B4SemiLight" charset="0"/>
                <a:ea typeface="TheSans B4SemiLight" charset="0"/>
                <a:cs typeface="TheSans B4SemiLight" charset="0"/>
              </a:rPr>
              <a:t>External World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2DB62A-8723-4145-85DF-E5E95BC5146B}"/>
              </a:ext>
            </a:extLst>
          </p:cNvPr>
          <p:cNvSpPr/>
          <p:nvPr/>
        </p:nvSpPr>
        <p:spPr>
          <a:xfrm>
            <a:off x="8636521" y="2833965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TheSans B4SemiLight" charset="0"/>
                <a:ea typeface="TheSans B4SemiLight" charset="0"/>
                <a:cs typeface="TheSans B4SemiLight" charset="0"/>
              </a:rPr>
              <a:t>Design Activity</a:t>
            </a:r>
          </a:p>
        </p:txBody>
      </p:sp>
    </p:spTree>
    <p:extLst>
      <p:ext uri="{BB962C8B-B14F-4D97-AF65-F5344CB8AC3E}">
        <p14:creationId xmlns:p14="http://schemas.microsoft.com/office/powerpoint/2010/main" val="33880412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8165D-03C6-004A-89D6-D18963650279}"/>
              </a:ext>
            </a:extLst>
          </p:cNvPr>
          <p:cNvSpPr/>
          <p:nvPr/>
        </p:nvSpPr>
        <p:spPr>
          <a:xfrm>
            <a:off x="656348" y="4529557"/>
            <a:ext cx="9867667" cy="496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60B39-86C0-1A43-BBAE-88C5118E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E86A-0E72-2840-94B9-777BA1C35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Intro, definitions, model for analyzing design complexity</a:t>
            </a:r>
          </a:p>
          <a:p>
            <a:r>
              <a:rPr lang="en-US" dirty="0"/>
              <a:t>Patterns of Dynamics of Design Activities</a:t>
            </a:r>
          </a:p>
          <a:p>
            <a:pPr lvl="1"/>
            <a:r>
              <a:rPr lang="en-US" dirty="0"/>
              <a:t>Between Design Situations and Design Outcomes</a:t>
            </a:r>
          </a:p>
          <a:p>
            <a:pPr lvl="1"/>
            <a:r>
              <a:rPr lang="en-US" dirty="0"/>
              <a:t>Between Design Outcomes and Resources</a:t>
            </a:r>
          </a:p>
          <a:p>
            <a:pPr lvl="1"/>
            <a:r>
              <a:rPr lang="en-US" dirty="0"/>
              <a:t>Between Design Situations and Design Resources</a:t>
            </a:r>
          </a:p>
          <a:p>
            <a:r>
              <a:rPr lang="en-US" dirty="0"/>
              <a:t>Sources of Dynamics</a:t>
            </a:r>
          </a:p>
          <a:p>
            <a:r>
              <a:rPr lang="en-US" b="1" dirty="0"/>
              <a:t>Discussion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134480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F2B77-8F33-7D49-9AAB-6D19D16AA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365125"/>
            <a:ext cx="11237495" cy="1325563"/>
          </a:xfrm>
        </p:spPr>
        <p:txBody>
          <a:bodyPr/>
          <a:lstStyle/>
          <a:p>
            <a:r>
              <a:rPr lang="en-US" dirty="0"/>
              <a:t>Design Instability and Complexity </a:t>
            </a:r>
            <a:r>
              <a:rPr lang="en-US" b="1" dirty="0"/>
              <a:t>=</a:t>
            </a:r>
            <a:r>
              <a:rPr lang="en-US" dirty="0"/>
              <a:t>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FD59C-16F5-444C-A723-589D76021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instability and unpredictability of a design process as</a:t>
            </a:r>
            <a:br>
              <a:rPr lang="en-US" dirty="0"/>
            </a:br>
            <a:r>
              <a:rPr lang="en-US" b="1" i="1" dirty="0"/>
              <a:t>a defining characteristic of any design activity</a:t>
            </a:r>
            <a:endParaRPr lang="en-US" b="1" dirty="0"/>
          </a:p>
          <a:p>
            <a:endParaRPr lang="en-US" dirty="0"/>
          </a:p>
          <a:p>
            <a:r>
              <a:rPr lang="en-US" b="1" dirty="0"/>
              <a:t>A lack of stability is a requirement </a:t>
            </a:r>
            <a:r>
              <a:rPr lang="en-US" dirty="0"/>
              <a:t>for any process to be called </a:t>
            </a:r>
            <a:r>
              <a:rPr lang="en-US" b="1" dirty="0"/>
              <a:t>design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If a process is more predictable and stable, we would typically not see it as a design activity. Or, at best, we would call it a routine design</a:t>
            </a:r>
          </a:p>
          <a:p>
            <a:pPr lvl="1"/>
            <a:endParaRPr lang="en-US" dirty="0"/>
          </a:p>
          <a:p>
            <a:r>
              <a:rPr lang="en-US" dirty="0"/>
              <a:t>The key question is not how to make design activities stable and entirely predictable, but </a:t>
            </a:r>
            <a:r>
              <a:rPr lang="en-US" b="1" dirty="0"/>
              <a:t>how to deal with the resulting complexity</a:t>
            </a:r>
          </a:p>
        </p:txBody>
      </p:sp>
    </p:spTree>
    <p:extLst>
      <p:ext uri="{BB962C8B-B14F-4D97-AF65-F5344CB8AC3E}">
        <p14:creationId xmlns:p14="http://schemas.microsoft.com/office/powerpoint/2010/main" val="26020110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16C15-4B4C-0849-8AFE-E57C09B7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Joggling as a Metaphor for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1AB1F-6DA6-A94A-BABE-80EAA7028C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024" y="1825625"/>
            <a:ext cx="3534023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A346F-8964-7142-A867-28F946D504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892" y="1606843"/>
            <a:ext cx="2630536" cy="48315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33710B-AD60-0E43-93D6-ABC5112F5F87}"/>
              </a:ext>
            </a:extLst>
          </p:cNvPr>
          <p:cNvCxnSpPr>
            <a:cxnSpLocks/>
          </p:cNvCxnSpPr>
          <p:nvPr/>
        </p:nvCxnSpPr>
        <p:spPr>
          <a:xfrm>
            <a:off x="1396844" y="1690688"/>
            <a:ext cx="3752967" cy="4625965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36DEC1-BEC0-0E4D-A426-1AACA34BF358}"/>
              </a:ext>
            </a:extLst>
          </p:cNvPr>
          <p:cNvCxnSpPr>
            <a:cxnSpLocks/>
          </p:cNvCxnSpPr>
          <p:nvPr/>
        </p:nvCxnSpPr>
        <p:spPr>
          <a:xfrm flipV="1">
            <a:off x="1396844" y="1606844"/>
            <a:ext cx="3797846" cy="4709809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380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FD02-1CEA-FF4B-A117-39846018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Dynamics Framework As a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315E9-CDBF-7A4D-9422-102A1C507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994355" cy="4351338"/>
          </a:xfrm>
        </p:spPr>
        <p:txBody>
          <a:bodyPr/>
          <a:lstStyle/>
          <a:p>
            <a:r>
              <a:rPr lang="en-US" b="1" dirty="0"/>
              <a:t>Visibility</a:t>
            </a:r>
          </a:p>
          <a:p>
            <a:pPr lvl="1"/>
            <a:r>
              <a:rPr lang="en-US" dirty="0"/>
              <a:t>Insights about why particular design approaches are more (or less) successful in dealing with design complexity</a:t>
            </a:r>
          </a:p>
          <a:p>
            <a:pPr lvl="1"/>
            <a:r>
              <a:rPr lang="en-US" dirty="0"/>
              <a:t>A strong movement from prediction based management toward management that adapts to change</a:t>
            </a:r>
          </a:p>
          <a:p>
            <a:r>
              <a:rPr lang="en-US" b="1" dirty="0"/>
              <a:t>Remedy</a:t>
            </a:r>
          </a:p>
          <a:p>
            <a:pPr lvl="1"/>
            <a:r>
              <a:rPr lang="en-US" dirty="0"/>
              <a:t>Remove / introduce particular dynamics</a:t>
            </a:r>
          </a:p>
          <a:p>
            <a:r>
              <a:rPr lang="en-US" b="1" dirty="0"/>
              <a:t>Prevention</a:t>
            </a:r>
          </a:p>
          <a:p>
            <a:pPr lvl="1"/>
            <a:r>
              <a:rPr lang="en-US" dirty="0"/>
              <a:t>Prevent occurrence / non-occurrence of particular dynamics</a:t>
            </a:r>
          </a:p>
        </p:txBody>
      </p:sp>
    </p:spTree>
    <p:extLst>
      <p:ext uri="{BB962C8B-B14F-4D97-AF65-F5344CB8AC3E}">
        <p14:creationId xmlns:p14="http://schemas.microsoft.com/office/powerpoint/2010/main" val="409471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08165D-03C6-004A-89D6-D18963650279}"/>
              </a:ext>
            </a:extLst>
          </p:cNvPr>
          <p:cNvSpPr/>
          <p:nvPr/>
        </p:nvSpPr>
        <p:spPr>
          <a:xfrm>
            <a:off x="656348" y="2308070"/>
            <a:ext cx="9867667" cy="496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60B39-86C0-1A43-BBAE-88C5118E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9E86A-0E72-2840-94B9-777BA1C35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Intro, definitions, model for analyzing design complexity</a:t>
            </a:r>
          </a:p>
          <a:p>
            <a:r>
              <a:rPr lang="en-US" b="1" dirty="0"/>
              <a:t>Patterns of Dynamics of Design Activities</a:t>
            </a:r>
          </a:p>
          <a:p>
            <a:pPr lvl="1"/>
            <a:r>
              <a:rPr lang="en-US" dirty="0"/>
              <a:t>Between Design Situations and Design Outcomes</a:t>
            </a:r>
          </a:p>
          <a:p>
            <a:pPr lvl="1"/>
            <a:r>
              <a:rPr lang="en-US" dirty="0"/>
              <a:t>Between Design Outcomes and Resources</a:t>
            </a:r>
          </a:p>
          <a:p>
            <a:pPr lvl="1"/>
            <a:r>
              <a:rPr lang="en-US" dirty="0"/>
              <a:t>Between Design Situations and Design Resources</a:t>
            </a:r>
          </a:p>
          <a:p>
            <a:r>
              <a:rPr lang="en-US" dirty="0"/>
              <a:t>Sources of Dynamics</a:t>
            </a:r>
          </a:p>
          <a:p>
            <a:r>
              <a:rPr lang="en-US" dirty="0"/>
              <a:t>Discussion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3554466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4A59-53B1-DF4D-BFF9-6C4E4FAA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7385E-C00A-5347-8B60-07C661274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brief descriptive </a:t>
            </a:r>
            <a:r>
              <a:rPr lang="en-US" b="1" dirty="0"/>
              <a:t>name</a:t>
            </a:r>
            <a:endParaRPr lang="en-US" dirty="0"/>
          </a:p>
          <a:p>
            <a:r>
              <a:rPr lang="en-US" dirty="0"/>
              <a:t>a “</a:t>
            </a:r>
            <a:r>
              <a:rPr lang="en-US" b="1" dirty="0"/>
              <a:t>motto</a:t>
            </a:r>
            <a:r>
              <a:rPr lang="en-US" dirty="0"/>
              <a:t>”</a:t>
            </a:r>
          </a:p>
          <a:p>
            <a:r>
              <a:rPr lang="en-US" dirty="0"/>
              <a:t>optional </a:t>
            </a:r>
            <a:r>
              <a:rPr lang="en-US" b="1" dirty="0"/>
              <a:t>alternative</a:t>
            </a:r>
            <a:r>
              <a:rPr lang="en-US" dirty="0"/>
              <a:t> </a:t>
            </a:r>
            <a:r>
              <a:rPr lang="en-US" b="1" dirty="0"/>
              <a:t>names</a:t>
            </a:r>
          </a:p>
          <a:p>
            <a:r>
              <a:rPr lang="en-US" dirty="0"/>
              <a:t>a </a:t>
            </a:r>
            <a:r>
              <a:rPr lang="en-US" b="1" dirty="0"/>
              <a:t>summary</a:t>
            </a:r>
          </a:p>
          <a:p>
            <a:r>
              <a:rPr lang="en-US" dirty="0"/>
              <a:t>a short list of </a:t>
            </a:r>
            <a:r>
              <a:rPr lang="en-US" b="1" dirty="0"/>
              <a:t>topics</a:t>
            </a:r>
            <a:r>
              <a:rPr lang="en-US" dirty="0"/>
              <a:t> related to the pattern</a:t>
            </a:r>
          </a:p>
          <a:p>
            <a:r>
              <a:rPr lang="en-US" dirty="0"/>
              <a:t>a brief description of when the pattern is </a:t>
            </a:r>
            <a:r>
              <a:rPr lang="en-US" b="1" u="sng" dirty="0"/>
              <a:t>desirable</a:t>
            </a:r>
            <a:r>
              <a:rPr lang="en-US" dirty="0"/>
              <a:t> and </a:t>
            </a:r>
            <a:r>
              <a:rPr lang="en-US" b="1" u="sng" dirty="0"/>
              <a:t>undesirable</a:t>
            </a:r>
            <a:endParaRPr lang="en-US" u="sng" dirty="0"/>
          </a:p>
          <a:p>
            <a:r>
              <a:rPr lang="en-US" dirty="0"/>
              <a:t>a more detailed discussion based on examples from design literature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74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CA4428-61DD-7E47-850B-F404286D0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493" y="2835462"/>
            <a:ext cx="3221256" cy="3092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21A0-3E3A-2C4C-B4D7-8D9CA7D77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367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/>
              <a:t>11 Patterns of Dynamics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EDF307-A6BC-1B46-9ABB-91DB56D53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492" y="1163140"/>
            <a:ext cx="3937439" cy="1821881"/>
          </a:xfrm>
        </p:spPr>
        <p:txBody>
          <a:bodyPr>
            <a:normAutofit/>
          </a:bodyPr>
          <a:lstStyle/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Optima" panose="02000503060000020004" pitchFamily="2" charset="0"/>
              </a:rPr>
              <a:t>Co-Evolution of Problem-Solution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Optima" panose="02000503060000020004" pitchFamily="2" charset="0"/>
              </a:rPr>
              <a:t>Puzzle Solving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Optima" panose="02000503060000020004" pitchFamily="2" charset="0"/>
              </a:rPr>
              <a:t>Solution Looking for a Problem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Optima" panose="02000503060000020004" pitchFamily="2" charset="0"/>
              </a:rPr>
              <a:t>Pandora's Box</a:t>
            </a:r>
          </a:p>
          <a:p>
            <a:pPr marL="342900" indent="-342900" fontAlgn="base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Optima" panose="02000503060000020004" pitchFamily="2" charset="0"/>
              </a:rPr>
              <a:t>The Force Awakens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86AA8D-F9A0-B34C-9BCE-07FA4E7672F6}"/>
              </a:ext>
            </a:extLst>
          </p:cNvPr>
          <p:cNvSpPr/>
          <p:nvPr/>
        </p:nvSpPr>
        <p:spPr>
          <a:xfrm>
            <a:off x="895816" y="5362726"/>
            <a:ext cx="45484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latin typeface="Optima" panose="02000503060000020004" pitchFamily="2" charset="0"/>
              </a:rPr>
              <a:t>Your Design Is Your Reflection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latin typeface="Optima" panose="02000503060000020004" pitchFamily="2" charset="0"/>
              </a:rPr>
              <a:t>You Are Reflection Of Your Design</a:t>
            </a:r>
          </a:p>
          <a:p>
            <a:pPr marL="342900" indent="-342900" fontAlgn="base">
              <a:buFont typeface="+mj-lt"/>
              <a:buAutoNum type="arabicPeriod" startAt="6"/>
            </a:pPr>
            <a:r>
              <a:rPr lang="en-US" dirty="0">
                <a:latin typeface="Optima" panose="02000503060000020004" pitchFamily="2" charset="0"/>
              </a:rPr>
              <a:t>Design-by-Buzzword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E85596-0D96-6340-B7C3-3F5EDFD7A400}"/>
              </a:ext>
            </a:extLst>
          </p:cNvPr>
          <p:cNvSpPr/>
          <p:nvPr/>
        </p:nvSpPr>
        <p:spPr>
          <a:xfrm>
            <a:off x="7953899" y="5306627"/>
            <a:ext cx="40501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latin typeface="Optima" panose="02000503060000020004" pitchFamily="2" charset="0"/>
              </a:rPr>
              <a:t>Conformity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latin typeface="Optima" panose="02000503060000020004" pitchFamily="2" charset="0"/>
              </a:rPr>
              <a:t>Commitment</a:t>
            </a:r>
          </a:p>
          <a:p>
            <a:pPr marL="342900" indent="-342900" fontAlgn="base">
              <a:buFont typeface="+mj-lt"/>
              <a:buAutoNum type="arabicPeriod" startAt="9"/>
            </a:pPr>
            <a:r>
              <a:rPr lang="en-US" dirty="0">
                <a:latin typeface="Optima" panose="02000503060000020004" pitchFamily="2" charset="0"/>
              </a:rPr>
              <a:t>Cherry Picking</a:t>
            </a:r>
          </a:p>
        </p:txBody>
      </p:sp>
    </p:spTree>
    <p:extLst>
      <p:ext uri="{BB962C8B-B14F-4D97-AF65-F5344CB8AC3E}">
        <p14:creationId xmlns:p14="http://schemas.microsoft.com/office/powerpoint/2010/main" val="1095569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7574</TotalTime>
  <Words>1918</Words>
  <Application>Microsoft Macintosh PowerPoint</Application>
  <PresentationFormat>Widescreen</PresentationFormat>
  <Paragraphs>330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Optima</vt:lpstr>
      <vt:lpstr>TheSans B4SemiLight</vt:lpstr>
      <vt:lpstr>TheSans B7Bold</vt:lpstr>
      <vt:lpstr>Wingdings</vt:lpstr>
      <vt:lpstr>Office Theme</vt:lpstr>
      <vt:lpstr>PowerPoint Presentation</vt:lpstr>
      <vt:lpstr>Agenda</vt:lpstr>
      <vt:lpstr>Intro</vt:lpstr>
      <vt:lpstr>PowerPoint Presentation</vt:lpstr>
      <vt:lpstr>Looking at Design Complexity Structurally</vt:lpstr>
      <vt:lpstr>Design Dynamics</vt:lpstr>
      <vt:lpstr>Agenda</vt:lpstr>
      <vt:lpstr>Pattern Language</vt:lpstr>
      <vt:lpstr>11 Patterns of Dynamics </vt:lpstr>
      <vt:lpstr>Patterns of Dynamics – Situation  Outcome </vt:lpstr>
      <vt:lpstr>1. Co-Evolution of Problem-Solution “If you want to change something, you need to understand it, if you want to understand something you need to change it.” (Gravemeijer and Cobb 2006)</vt:lpstr>
      <vt:lpstr>1. Co-Evolution of Problem-Solution</vt:lpstr>
      <vt:lpstr>1. Co-Evolution of Problem-Solution</vt:lpstr>
      <vt:lpstr>2. Puzzle Solving “A problem well put is half solved.” (John Dewey, The Pattern of Inquiry)</vt:lpstr>
      <vt:lpstr>2. Puzzle Solving</vt:lpstr>
      <vt:lpstr>2. Puzzle Solving</vt:lpstr>
      <vt:lpstr>3. Solution Looking for a Problem “When humans possess a tool, they excel at finding new uses for it.” (Nye 2006)</vt:lpstr>
      <vt:lpstr>3. Solution Looking for a Problem</vt:lpstr>
      <vt:lpstr>3. Solution Looking for a Problem</vt:lpstr>
      <vt:lpstr>4. Pandora's Box “Everything we design has the potential not only to solve problems but also to create new ones.” (Lawson 2005)</vt:lpstr>
      <vt:lpstr>4. Pandora's Box</vt:lpstr>
      <vt:lpstr>4. Pandora's Box</vt:lpstr>
      <vt:lpstr>5. The Force Awakens “How can something seem so plausible at the time and so idiotic in retrospect?”(Bill Watterson, Calvin, and Hobbes)</vt:lpstr>
      <vt:lpstr>5. The Force Awakens</vt:lpstr>
      <vt:lpstr>5. The Force Awakens</vt:lpstr>
      <vt:lpstr>Patterns of Dynamics – Situation  Resources </vt:lpstr>
      <vt:lpstr>6. Your Design Is Your Reflection "Every contact leaves a trace." (Edmond Locard)</vt:lpstr>
      <vt:lpstr>6. Your Design Is Your Reflection</vt:lpstr>
      <vt:lpstr>6. Your Design Is Your Reflection</vt:lpstr>
      <vt:lpstr>7. You Are Reflection of Your Design “We are what we repeatedly do.” (Will Durant, The Story of Philosophy)</vt:lpstr>
      <vt:lpstr>7. You Are Reflection of Your Design</vt:lpstr>
      <vt:lpstr>7. You Are Reflection of Your Design</vt:lpstr>
      <vt:lpstr>8. Design-by-Buzzword “Projects that do not capitalize on new opportunities will generally find their products unable to compete.” Boehm and Bhuta (2008)</vt:lpstr>
      <vt:lpstr>8. Design-by-Buzzword</vt:lpstr>
      <vt:lpstr>8. Design-by-Buzzword</vt:lpstr>
      <vt:lpstr>Patterns of Dynamics – Resources  Outcome </vt:lpstr>
      <vt:lpstr>9. Conformity “When in Rome, do as the Roman’s do.”</vt:lpstr>
      <vt:lpstr>9. Conformity</vt:lpstr>
      <vt:lpstr>9. Conformity</vt:lpstr>
      <vt:lpstr>10. Commitment “It is a poor craftsman that blames his tools.”</vt:lpstr>
      <vt:lpstr>10. Commitment</vt:lpstr>
      <vt:lpstr>10. Commitment</vt:lpstr>
      <vt:lpstr>11. Cherry Picking “Do one thing and do it well.”</vt:lpstr>
      <vt:lpstr>11. Cherry Picking</vt:lpstr>
      <vt:lpstr>11. Cherry Picking</vt:lpstr>
      <vt:lpstr>11 Patterns of Dynamics </vt:lpstr>
      <vt:lpstr>Agenda</vt:lpstr>
      <vt:lpstr>The Moving Target Problem</vt:lpstr>
      <vt:lpstr>The Moving Target Problem</vt:lpstr>
      <vt:lpstr>Increasing Interconnectivity</vt:lpstr>
      <vt:lpstr>Increasing Interconnectivity</vt:lpstr>
      <vt:lpstr>Learning and Creativity</vt:lpstr>
      <vt:lpstr>Learning and Creativity</vt:lpstr>
      <vt:lpstr>Tacit Knowledge and Skills</vt:lpstr>
      <vt:lpstr>Tacit Knowledge and Skills</vt:lpstr>
      <vt:lpstr>Social Dynamics</vt:lpstr>
      <vt:lpstr>Social Dynamics</vt:lpstr>
      <vt:lpstr>Lack of Strong Principles, Theories, Laws</vt:lpstr>
      <vt:lpstr>Lack of Strong Principles, Theories, Laws</vt:lpstr>
      <vt:lpstr>Agenda</vt:lpstr>
      <vt:lpstr>Design Instability and Complexity = Design</vt:lpstr>
      <vt:lpstr>Joggling as a Metaphor for Design</vt:lpstr>
      <vt:lpstr>Design Dynamics Framework As a Tool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Instability </dc:title>
  <dc:creator>Zeljko Obrenovic</dc:creator>
  <cp:lastModifiedBy>Zeljko Obrenovic</cp:lastModifiedBy>
  <cp:revision>68</cp:revision>
  <cp:lastPrinted>2018-02-15T14:24:18Z</cp:lastPrinted>
  <dcterms:created xsi:type="dcterms:W3CDTF">2018-02-15T11:36:49Z</dcterms:created>
  <dcterms:modified xsi:type="dcterms:W3CDTF">2018-02-28T21:08:14Z</dcterms:modified>
</cp:coreProperties>
</file>